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84" r:id="rId2"/>
    <p:sldId id="285" r:id="rId3"/>
    <p:sldId id="287" r:id="rId4"/>
    <p:sldId id="349" r:id="rId5"/>
    <p:sldId id="352" r:id="rId6"/>
    <p:sldId id="350" r:id="rId7"/>
    <p:sldId id="351" r:id="rId8"/>
    <p:sldId id="286" r:id="rId9"/>
    <p:sldId id="293" r:id="rId10"/>
    <p:sldId id="291" r:id="rId11"/>
    <p:sldId id="292" r:id="rId12"/>
    <p:sldId id="294" r:id="rId13"/>
    <p:sldId id="295" r:id="rId14"/>
    <p:sldId id="296" r:id="rId15"/>
    <p:sldId id="346" r:id="rId16"/>
    <p:sldId id="347" r:id="rId17"/>
    <p:sldId id="344" r:id="rId18"/>
    <p:sldId id="345" r:id="rId19"/>
    <p:sldId id="297" r:id="rId20"/>
    <p:sldId id="298" r:id="rId21"/>
    <p:sldId id="299" r:id="rId22"/>
    <p:sldId id="300" r:id="rId23"/>
    <p:sldId id="302" r:id="rId24"/>
    <p:sldId id="301" r:id="rId25"/>
    <p:sldId id="307" r:id="rId26"/>
    <p:sldId id="308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  <p:sldId id="322" r:id="rId36"/>
    <p:sldId id="323" r:id="rId37"/>
    <p:sldId id="324" r:id="rId38"/>
    <p:sldId id="327" r:id="rId39"/>
    <p:sldId id="328" r:id="rId40"/>
    <p:sldId id="329" r:id="rId41"/>
    <p:sldId id="330" r:id="rId42"/>
    <p:sldId id="331" r:id="rId43"/>
    <p:sldId id="332" r:id="rId44"/>
    <p:sldId id="333" r:id="rId45"/>
    <p:sldId id="334" r:id="rId46"/>
    <p:sldId id="335" r:id="rId47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2" d="100"/>
          <a:sy n="82" d="100"/>
        </p:scale>
        <p:origin x="-177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A366758-2406-4E6C-8135-78246ED479B6}" type="datetimeFigureOut">
              <a:rPr lang="en-GB"/>
              <a:pPr>
                <a:defRPr/>
              </a:pPr>
              <a:t>27/01/2014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D36BBF9-7A3B-462C-ADFD-0EAF0D6C47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D6D39B6-1B30-47F4-8B99-B77293B87A8E}" type="datetimeFigureOut">
              <a:rPr lang="en-US"/>
              <a:pPr>
                <a:defRPr/>
              </a:pPr>
              <a:t>1/27/2014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9B68045-1E32-4326-937D-083D46BE1D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883AC7-DDDF-4CC6-84C8-D480663E2134}" type="slidenum">
              <a:rPr lang="en-GB" smtClean="0"/>
              <a:pPr/>
              <a:t>27</a:t>
            </a:fld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8EAE54-6149-4610-B77B-9E5B367BE22F}" type="slidenum">
              <a:rPr lang="en-GB" smtClean="0"/>
              <a:pPr/>
              <a:t>28</a:t>
            </a:fld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511753-427E-4638-AA89-296E9CA8EE55}" type="slidenum">
              <a:rPr lang="en-GB" smtClean="0"/>
              <a:pPr/>
              <a:t>32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E8AF8E-3C71-48AE-826D-68B5734EDD1F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24D435-2725-4736-97A8-A68DF903A3F5}" type="slidenum">
              <a:rPr lang="en-GB" smtClean="0"/>
              <a:pPr/>
              <a:t>39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0493B0-26A9-402E-939C-FD3030B0508C}" type="slidenum">
              <a:rPr lang="en-GB" smtClean="0"/>
              <a:pPr/>
              <a:t>46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E8AF8E-3C71-48AE-826D-68B5734EDD1F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B68045-1E32-4326-937D-083D46BE1D16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83B215-56BF-443F-BD46-631CD6E07A76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811FFF-37B8-4896-BB5D-E53F2D63AFB5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086600" y="6248400"/>
            <a:ext cx="1524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2209800" y="6248400"/>
            <a:ext cx="1219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D5E6F140-4DB7-4ACF-B53C-FF452E5992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3400" y="179388"/>
            <a:ext cx="1933575" cy="6478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0" y="179388"/>
            <a:ext cx="5651500" cy="6478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275" y="179388"/>
            <a:ext cx="73771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9500" y="1258888"/>
            <a:ext cx="3792538" cy="5399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4438" y="1258888"/>
            <a:ext cx="3792537" cy="2622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4438" y="4033838"/>
            <a:ext cx="3792537" cy="262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275" y="179388"/>
            <a:ext cx="73771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79500" y="1258888"/>
            <a:ext cx="7737475" cy="5399087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275" y="179388"/>
            <a:ext cx="73771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9500" y="1258888"/>
            <a:ext cx="3792538" cy="5399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38" y="1258888"/>
            <a:ext cx="3792537" cy="5399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275" y="179388"/>
            <a:ext cx="7377113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0" y="1258888"/>
            <a:ext cx="3792538" cy="5399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4438" y="1258888"/>
            <a:ext cx="3792537" cy="2622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4438" y="4033838"/>
            <a:ext cx="3792537" cy="2624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0" y="1258888"/>
            <a:ext cx="37925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38" y="1258888"/>
            <a:ext cx="3792537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8275" y="179388"/>
            <a:ext cx="737711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1258888"/>
            <a:ext cx="7737475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5949950"/>
            <a:ext cx="936625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 flipH="1" flipV="1">
            <a:off x="165100" y="1079500"/>
            <a:ext cx="8648700" cy="15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0" name="Oval 8"/>
          <p:cNvSpPr>
            <a:spLocks noChangeArrowheads="1"/>
          </p:cNvSpPr>
          <p:nvPr/>
        </p:nvSpPr>
        <p:spPr bwMode="auto">
          <a:xfrm>
            <a:off x="152400" y="549275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1" name="Oval 9"/>
          <p:cNvSpPr>
            <a:spLocks noChangeArrowheads="1"/>
          </p:cNvSpPr>
          <p:nvPr/>
        </p:nvSpPr>
        <p:spPr bwMode="auto">
          <a:xfrm>
            <a:off x="539750" y="5492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2" name="Oval 10"/>
          <p:cNvSpPr>
            <a:spLocks noChangeArrowheads="1"/>
          </p:cNvSpPr>
          <p:nvPr/>
        </p:nvSpPr>
        <p:spPr bwMode="auto">
          <a:xfrm>
            <a:off x="927100" y="549275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1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1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hyperlink" Target="http://www.stata.com/support/faqs/stat/" TargetMode="External"/><Relationship Id="rId4" Type="http://schemas.openxmlformats.org/officeDocument/2006/relationships/hyperlink" Target="http://www.stata.com/support/faqs/stat/xt.html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867525" cy="1752600"/>
          </a:xfrm>
        </p:spPr>
        <p:txBody>
          <a:bodyPr/>
          <a:lstStyle/>
          <a:p>
            <a:r>
              <a:rPr lang="en-GB" altLang="en-US" sz="3200" dirty="0" smtClean="0"/>
              <a:t>SC968</a:t>
            </a:r>
            <a:br>
              <a:rPr lang="en-GB" altLang="en-US" sz="3200" dirty="0" smtClean="0"/>
            </a:br>
            <a:r>
              <a:rPr lang="en-GB" altLang="en-US" sz="3200" dirty="0" smtClean="0"/>
              <a:t>Panel data methods for sociologists</a:t>
            </a:r>
            <a:br>
              <a:rPr lang="en-GB" altLang="en-US" sz="3200" dirty="0" smtClean="0"/>
            </a:br>
            <a:r>
              <a:rPr lang="en-GB" altLang="en-US" sz="3200" dirty="0" smtClean="0"/>
              <a:t>Lecture </a:t>
            </a:r>
            <a:r>
              <a:rPr lang="en-GB" altLang="en-US" sz="3200" dirty="0" smtClean="0"/>
              <a:t>3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Fixed and random effects models continued</a:t>
            </a:r>
          </a:p>
          <a:p>
            <a:endParaRPr lang="en-GB" altLang="en-US" sz="1800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Individual </a:t>
            </a:r>
            <a:r>
              <a:rPr lang="en-GB" altLang="en-US" dirty="0" smtClean="0"/>
              <a:t>heterogeneity: one reason to used fixed effects</a:t>
            </a:r>
            <a:endParaRPr lang="en-GB" alt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A very simple concept: people are different!</a:t>
            </a:r>
          </a:p>
          <a:p>
            <a:r>
              <a:rPr lang="en-GB" altLang="en-US" dirty="0" smtClean="0"/>
              <a:t>In social science, when we talk about heterogeneity, we are really talking about unobservable (or unobserved) heterogeneity.</a:t>
            </a:r>
          </a:p>
          <a:p>
            <a:pPr lvl="1"/>
            <a:r>
              <a:rPr lang="en-GB" altLang="en-US" dirty="0" smtClean="0"/>
              <a:t>Observed heterogeneity: differences in education levels, or parental background, or anything else that we can measure and control for in regressions</a:t>
            </a:r>
          </a:p>
          <a:p>
            <a:pPr lvl="1"/>
            <a:r>
              <a:rPr lang="en-GB" altLang="en-US" dirty="0" smtClean="0"/>
              <a:t>Unobserved heterogeneity: anything which is fundamentally </a:t>
            </a:r>
            <a:r>
              <a:rPr lang="en-GB" altLang="en-US" dirty="0" err="1" smtClean="0"/>
              <a:t>unmeasurable</a:t>
            </a:r>
            <a:r>
              <a:rPr lang="en-GB" altLang="en-US" dirty="0" smtClean="0"/>
              <a:t>, or which is rather poorly measured, or which does not happen to be measured in the particular data set we are using.</a:t>
            </a:r>
          </a:p>
          <a:p>
            <a:pPr>
              <a:buNone/>
            </a:pPr>
            <a:endParaRPr lang="en-GB" altLang="en-US" dirty="0" smtClean="0"/>
          </a:p>
          <a:p>
            <a:r>
              <a:rPr lang="en-GB" altLang="en-US" dirty="0" smtClean="0"/>
              <a:t>Time invariant heterogeneity</a:t>
            </a:r>
          </a:p>
          <a:p>
            <a:pPr lvl="1"/>
            <a:r>
              <a:rPr lang="en-GB" altLang="en-US" dirty="0" smtClean="0"/>
              <a:t>Height (among adults)</a:t>
            </a:r>
          </a:p>
          <a:p>
            <a:pPr lvl="1"/>
            <a:r>
              <a:rPr lang="en-GB" altLang="en-US" dirty="0" smtClean="0"/>
              <a:t>Innate intelligence</a:t>
            </a:r>
          </a:p>
          <a:p>
            <a:pPr lvl="1"/>
            <a:r>
              <a:rPr lang="en-GB" altLang="en-US" dirty="0" smtClean="0"/>
              <a:t>Antenatal care of mother</a:t>
            </a:r>
            <a:endParaRPr lang="en-GB" altLang="en-US" dirty="0" smtClean="0"/>
          </a:p>
          <a:p>
            <a:r>
              <a:rPr lang="en-GB" altLang="en-US" dirty="0" smtClean="0"/>
              <a:t>Time variant kinds of heterogeneity</a:t>
            </a:r>
          </a:p>
          <a:p>
            <a:pPr lvl="1"/>
            <a:r>
              <a:rPr lang="en-GB" altLang="en-US" dirty="0" smtClean="0"/>
              <a:t>Social network size</a:t>
            </a:r>
          </a:p>
          <a:p>
            <a:pPr lvl="1"/>
            <a:r>
              <a:rPr lang="en-GB" altLang="en-US" dirty="0" smtClean="0"/>
              <a:t>Beauty</a:t>
            </a:r>
          </a:p>
          <a:p>
            <a:pPr lvl="1"/>
            <a:r>
              <a:rPr lang="en-GB" altLang="en-US" dirty="0" smtClean="0"/>
              <a:t>Weight</a:t>
            </a:r>
          </a:p>
          <a:p>
            <a:pPr lvl="1"/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1"/>
            <a:endParaRPr lang="en-GB" alt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Unobserved heterogeneity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2420888"/>
            <a:ext cx="7777163" cy="2952750"/>
          </a:xfrm>
        </p:spPr>
        <p:txBody>
          <a:bodyPr/>
          <a:lstStyle/>
          <a:p>
            <a:r>
              <a:rPr lang="en-GB" altLang="en-US" sz="1600" dirty="0" smtClean="0"/>
              <a:t>Extend the OLS equation we used in Week 1, breaking the error term down into two components: one representing the </a:t>
            </a:r>
            <a:r>
              <a:rPr lang="en-GB" altLang="en-US" sz="1600" dirty="0" smtClean="0"/>
              <a:t>time invariant, unobservable </a:t>
            </a:r>
            <a:r>
              <a:rPr lang="en-GB" altLang="en-US" sz="1600" dirty="0" smtClean="0"/>
              <a:t>characteristics of the person, and the other representing genuine “error”.</a:t>
            </a:r>
          </a:p>
          <a:p>
            <a:r>
              <a:rPr lang="en-GB" altLang="en-US" sz="1600" dirty="0" smtClean="0"/>
              <a:t>In cross-sectional analysis, there is no way of distinguishing between the two.</a:t>
            </a:r>
          </a:p>
          <a:p>
            <a:r>
              <a:rPr lang="en-GB" altLang="en-US" sz="1600" dirty="0" smtClean="0"/>
              <a:t>But in panel data analysis, we have repeated observations – and this allows us to distinguish between them</a:t>
            </a:r>
            <a:r>
              <a:rPr lang="en-GB" altLang="en-US" sz="1600" dirty="0" smtClean="0"/>
              <a:t>.</a:t>
            </a:r>
          </a:p>
          <a:p>
            <a:endParaRPr lang="en-GB" altLang="en-US" sz="1600" dirty="0" smtClean="0"/>
          </a:p>
          <a:p>
            <a:endParaRPr lang="en-GB" altLang="en-US" sz="1600" dirty="0" smtClean="0"/>
          </a:p>
          <a:p>
            <a:endParaRPr lang="en-GB" altLang="en-US" sz="1600" dirty="0" smtClean="0"/>
          </a:p>
        </p:txBody>
      </p:sp>
      <p:graphicFrame>
        <p:nvGraphicFramePr>
          <p:cNvPr id="11268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653720" y="1341438"/>
          <a:ext cx="8022736" cy="575394"/>
        </p:xfrm>
        <a:graphic>
          <a:graphicData uri="http://schemas.openxmlformats.org/presentationml/2006/ole">
            <p:oleObj spid="_x0000_s11268" name="Equation" r:id="rId3" imgW="31877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Fixed effects (within estimator)</a:t>
            </a:r>
          </a:p>
        </p:txBody>
      </p:sp>
      <p:sp>
        <p:nvSpPr>
          <p:cNvPr id="13315" name="Rectangle 9"/>
          <p:cNvSpPr>
            <a:spLocks noGrp="1" noChangeArrowheads="1"/>
          </p:cNvSpPr>
          <p:nvPr>
            <p:ph sz="half" idx="1"/>
          </p:nvPr>
        </p:nvSpPr>
        <p:spPr>
          <a:xfrm>
            <a:off x="827088" y="2924175"/>
            <a:ext cx="7200900" cy="3168650"/>
          </a:xfrm>
        </p:spPr>
        <p:txBody>
          <a:bodyPr/>
          <a:lstStyle/>
          <a:p>
            <a:r>
              <a:rPr lang="en-GB" altLang="en-US" sz="1600" dirty="0" smtClean="0"/>
              <a:t>Allows us to “net out” time-invariant unobserved characteristics</a:t>
            </a:r>
          </a:p>
          <a:p>
            <a:r>
              <a:rPr lang="en-GB" altLang="en-US" sz="1600" dirty="0" smtClean="0"/>
              <a:t>Ignores </a:t>
            </a:r>
            <a:r>
              <a:rPr lang="en-GB" altLang="en-US" sz="1600" dirty="0" smtClean="0"/>
              <a:t>between-group variation – so it’s an </a:t>
            </a:r>
            <a:r>
              <a:rPr lang="en-GB" altLang="en-US" sz="1600" b="1" dirty="0" smtClean="0"/>
              <a:t>inefficient</a:t>
            </a:r>
            <a:r>
              <a:rPr lang="en-GB" altLang="en-US" sz="1600" dirty="0" smtClean="0"/>
              <a:t> estimator</a:t>
            </a:r>
          </a:p>
          <a:p>
            <a:r>
              <a:rPr lang="en-GB" altLang="en-US" sz="1600" dirty="0" smtClean="0"/>
              <a:t>However, few assumptions are required, so FE is generally </a:t>
            </a:r>
            <a:r>
              <a:rPr lang="en-GB" altLang="en-US" sz="1600" b="1" dirty="0" smtClean="0"/>
              <a:t>consistent and unbiased</a:t>
            </a:r>
          </a:p>
          <a:p>
            <a:r>
              <a:rPr lang="en-GB" altLang="en-US" sz="1600" dirty="0" smtClean="0"/>
              <a:t>Disadvantage: can’t estimate the effects of any time-invariant variables</a:t>
            </a:r>
          </a:p>
          <a:p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Also called least squares dummy variable model (LDV)</a:t>
            </a:r>
          </a:p>
          <a:p>
            <a:pPr eaLnBrk="1" hangingPunct="1"/>
            <a:r>
              <a:rPr lang="en-GB" altLang="en-US" sz="1600" dirty="0" smtClean="0"/>
              <a:t>Analysis of covariance (CV) model</a:t>
            </a:r>
          </a:p>
          <a:p>
            <a:pPr eaLnBrk="1" hangingPunct="1"/>
            <a:endParaRPr lang="en-GB" altLang="en-US" sz="1600" dirty="0" smtClean="0"/>
          </a:p>
          <a:p>
            <a:endParaRPr lang="en-GB" altLang="en-US" sz="1600" dirty="0" smtClean="0"/>
          </a:p>
        </p:txBody>
      </p:sp>
      <p:graphicFrame>
        <p:nvGraphicFramePr>
          <p:cNvPr id="13316" name="Object 2"/>
          <p:cNvGraphicFramePr>
            <a:graphicFrameLocks noChangeAspect="1"/>
          </p:cNvGraphicFramePr>
          <p:nvPr>
            <p:ph sz="quarter" idx="3"/>
          </p:nvPr>
        </p:nvGraphicFramePr>
        <p:xfrm>
          <a:off x="1116013" y="1484313"/>
          <a:ext cx="2990850" cy="838200"/>
        </p:xfrm>
        <a:graphic>
          <a:graphicData uri="http://schemas.openxmlformats.org/presentationml/2006/ole">
            <p:oleObj spid="_x0000_s13316" name="Equation" r:id="rId4" imgW="1993900" imgH="558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Between estimator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3141663"/>
            <a:ext cx="7273925" cy="2879725"/>
          </a:xfrm>
        </p:spPr>
        <p:txBody>
          <a:bodyPr/>
          <a:lstStyle/>
          <a:p>
            <a:r>
              <a:rPr lang="en-GB" altLang="en-US" sz="1600" dirty="0" smtClean="0"/>
              <a:t>Not much used</a:t>
            </a:r>
          </a:p>
          <a:p>
            <a:pPr lvl="1"/>
            <a:r>
              <a:rPr lang="en-GB" altLang="en-US" sz="1300" dirty="0" smtClean="0"/>
              <a:t>Except to calculate the </a:t>
            </a:r>
            <a:r>
              <a:rPr lang="el-GR" altLang="en-US" sz="1300" dirty="0" smtClean="0">
                <a:cs typeface="Arial" charset="0"/>
              </a:rPr>
              <a:t>θ</a:t>
            </a:r>
            <a:r>
              <a:rPr lang="en-GB" altLang="en-US" sz="1300" dirty="0" smtClean="0">
                <a:cs typeface="Arial" charset="0"/>
              </a:rPr>
              <a:t> parameter for random effects, but STATA does this, not you!</a:t>
            </a:r>
            <a:endParaRPr lang="el-GR" altLang="en-US" sz="1300" dirty="0" smtClean="0">
              <a:cs typeface="Arial" charset="0"/>
            </a:endParaRPr>
          </a:p>
          <a:p>
            <a:r>
              <a:rPr lang="en-GB" altLang="en-US" sz="1600" dirty="0" smtClean="0"/>
              <a:t>It’s inefficient compared to random effects </a:t>
            </a:r>
          </a:p>
          <a:p>
            <a:pPr lvl="1"/>
            <a:r>
              <a:rPr lang="en-GB" altLang="en-US" sz="1300" dirty="0" smtClean="0"/>
              <a:t>It doesn’t use as much information as is available in the data (only uses means)</a:t>
            </a:r>
          </a:p>
          <a:p>
            <a:r>
              <a:rPr lang="en-GB" altLang="en-US" sz="1600" dirty="0" smtClean="0"/>
              <a:t>Assumption required: that </a:t>
            </a:r>
            <a:r>
              <a:rPr lang="en-GB" altLang="en-US" sz="1600" i="1" dirty="0" err="1" smtClean="0"/>
              <a:t>u</a:t>
            </a:r>
            <a:r>
              <a:rPr lang="en-GB" altLang="en-US" sz="1600" baseline="-25000" dirty="0" err="1" smtClean="0"/>
              <a:t>i</a:t>
            </a:r>
            <a:r>
              <a:rPr lang="en-GB" altLang="en-US" sz="1600" dirty="0" smtClean="0"/>
              <a:t> </a:t>
            </a:r>
            <a:r>
              <a:rPr lang="en-GB" altLang="en-US" sz="1600" dirty="0" smtClean="0"/>
              <a:t>is uncorrelated with </a:t>
            </a:r>
            <a:r>
              <a:rPr lang="en-GB" altLang="en-US" sz="1600" i="1" dirty="0" smtClean="0"/>
              <a:t>x</a:t>
            </a:r>
            <a:r>
              <a:rPr lang="en-GB" altLang="en-US" sz="1600" i="1" baseline="-25000" dirty="0" smtClean="0"/>
              <a:t>i</a:t>
            </a:r>
          </a:p>
          <a:p>
            <a:pPr lvl="1"/>
            <a:r>
              <a:rPr lang="en-GB" altLang="en-US" sz="1300" dirty="0" smtClean="0"/>
              <a:t>Easy to see why: if they were correlated, how could one decide how much of the variation in y to attribute to the </a:t>
            </a:r>
            <a:r>
              <a:rPr lang="en-GB" altLang="en-US" sz="1300" dirty="0" err="1" smtClean="0"/>
              <a:t>x’s</a:t>
            </a:r>
            <a:r>
              <a:rPr lang="en-GB" altLang="en-US" sz="1300" dirty="0" smtClean="0"/>
              <a:t> (via the betas) as opposed to the correlation?</a:t>
            </a:r>
            <a:endParaRPr lang="en-GB" altLang="en-US" sz="1300" i="1" baseline="-25000" dirty="0" smtClean="0"/>
          </a:p>
          <a:p>
            <a:r>
              <a:rPr lang="en-GB" altLang="en-US" sz="1600" dirty="0" smtClean="0"/>
              <a:t>Can’t estimate effects of variables where mean is invariant over individuals</a:t>
            </a:r>
          </a:p>
          <a:p>
            <a:pPr lvl="1"/>
            <a:r>
              <a:rPr lang="en-GB" altLang="en-US" sz="1300" dirty="0" smtClean="0"/>
              <a:t>Age in a cohort study</a:t>
            </a:r>
          </a:p>
          <a:p>
            <a:pPr lvl="1"/>
            <a:r>
              <a:rPr lang="en-GB" altLang="en-US" sz="1300" dirty="0" smtClean="0"/>
              <a:t>Macro-level variables</a:t>
            </a:r>
          </a:p>
        </p:txBody>
      </p:sp>
      <p:graphicFrame>
        <p:nvGraphicFramePr>
          <p:cNvPr id="1434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827213" y="1420813"/>
          <a:ext cx="2000250" cy="822325"/>
        </p:xfrm>
        <a:graphic>
          <a:graphicData uri="http://schemas.openxmlformats.org/presentationml/2006/ole">
            <p:oleObj spid="_x0000_s14340" name="Equation" r:id="rId4" imgW="1358900" imgH="558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Random effects estimator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2852738"/>
            <a:ext cx="7380287" cy="3600450"/>
          </a:xfrm>
        </p:spPr>
        <p:txBody>
          <a:bodyPr/>
          <a:lstStyle/>
          <a:p>
            <a:r>
              <a:rPr lang="en-GB" altLang="en-US" sz="1600" dirty="0" smtClean="0"/>
              <a:t>Weighted average of within and between models</a:t>
            </a:r>
          </a:p>
          <a:p>
            <a:r>
              <a:rPr lang="en-GB" altLang="en-US" sz="1600" dirty="0" smtClean="0"/>
              <a:t>Assumption required: that </a:t>
            </a:r>
            <a:r>
              <a:rPr lang="en-GB" altLang="en-US" sz="1600" i="1" dirty="0" err="1" smtClean="0"/>
              <a:t>u</a:t>
            </a:r>
            <a:r>
              <a:rPr lang="en-GB" altLang="en-US" sz="1600" baseline="-25000" dirty="0" err="1" smtClean="0"/>
              <a:t>i</a:t>
            </a:r>
            <a:r>
              <a:rPr lang="en-GB" altLang="en-US" sz="1600" dirty="0" smtClean="0"/>
              <a:t> is uncorrelated with </a:t>
            </a:r>
            <a:r>
              <a:rPr lang="en-GB" altLang="en-US" sz="1600" i="1" dirty="0" smtClean="0"/>
              <a:t>x</a:t>
            </a:r>
            <a:r>
              <a:rPr lang="en-GB" altLang="en-US" sz="1600" i="1" baseline="-25000" dirty="0" smtClean="0"/>
              <a:t>i</a:t>
            </a:r>
          </a:p>
          <a:p>
            <a:r>
              <a:rPr lang="en-GB" altLang="en-US" sz="1600" dirty="0" smtClean="0"/>
              <a:t>Rather heroic assumption – think of examples</a:t>
            </a:r>
          </a:p>
          <a:p>
            <a:r>
              <a:rPr lang="en-GB" altLang="en-US" sz="1600" dirty="0" smtClean="0"/>
              <a:t>Will see a test for this later</a:t>
            </a:r>
          </a:p>
          <a:p>
            <a:r>
              <a:rPr lang="en-GB" altLang="en-US" sz="1600" dirty="0" smtClean="0"/>
              <a:t>Uses both within- and between-group variation, so makes best use of the data and is </a:t>
            </a:r>
            <a:r>
              <a:rPr lang="en-GB" altLang="en-US" sz="1600" b="1" dirty="0" smtClean="0"/>
              <a:t>efficient</a:t>
            </a:r>
          </a:p>
          <a:p>
            <a:r>
              <a:rPr lang="en-GB" altLang="en-US" sz="1600" dirty="0" smtClean="0"/>
              <a:t>But unless the assumption holds that </a:t>
            </a:r>
            <a:r>
              <a:rPr lang="en-GB" altLang="en-US" sz="1600" i="1" dirty="0" err="1" smtClean="0"/>
              <a:t>u</a:t>
            </a:r>
            <a:r>
              <a:rPr lang="en-GB" altLang="en-US" sz="1600" baseline="-25000" dirty="0" err="1" smtClean="0"/>
              <a:t>i</a:t>
            </a:r>
            <a:r>
              <a:rPr lang="en-GB" altLang="en-US" sz="1600" dirty="0" smtClean="0"/>
              <a:t> </a:t>
            </a:r>
            <a:r>
              <a:rPr lang="en-GB" altLang="en-US" sz="1600" dirty="0" smtClean="0"/>
              <a:t>is uncorrelated with </a:t>
            </a:r>
            <a:r>
              <a:rPr lang="en-GB" altLang="en-US" sz="1600" i="1" dirty="0" smtClean="0"/>
              <a:t>x</a:t>
            </a:r>
            <a:r>
              <a:rPr lang="en-GB" altLang="en-US" sz="1600" i="1" baseline="-25000" dirty="0" smtClean="0"/>
              <a:t>i</a:t>
            </a:r>
            <a:r>
              <a:rPr lang="en-GB" altLang="en-US" sz="1600" dirty="0" smtClean="0"/>
              <a:t> , it is </a:t>
            </a:r>
            <a:r>
              <a:rPr lang="en-GB" altLang="en-US" sz="1600" b="1" dirty="0" smtClean="0"/>
              <a:t>inconsistent</a:t>
            </a:r>
          </a:p>
          <a:p>
            <a:pPr>
              <a:buFont typeface="Wingdings" pitchFamily="2" charset="2"/>
              <a:buNone/>
            </a:pPr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AKA one-way error components model, variance component model, GLS estimator (STATA also allows ML random effects)</a:t>
            </a:r>
          </a:p>
        </p:txBody>
      </p:sp>
      <p:graphicFrame>
        <p:nvGraphicFramePr>
          <p:cNvPr id="15364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403350" y="1535113"/>
          <a:ext cx="5348288" cy="838200"/>
        </p:xfrm>
        <a:graphic>
          <a:graphicData uri="http://schemas.openxmlformats.org/presentationml/2006/ole">
            <p:oleObj spid="_x0000_s15364" name="Equation" r:id="rId4" imgW="3556000" imgH="558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000" smtClean="0"/>
              <a:t>Consistency versus efficiency. </a:t>
            </a:r>
            <a:br>
              <a:rPr lang="en-GB" altLang="en-US" sz="2000" smtClean="0"/>
            </a:br>
            <a:r>
              <a:rPr lang="en-GB" altLang="en-US" sz="2000" smtClean="0"/>
              <a:t>Random effects clearly does worse here…..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12913" y="2141538"/>
            <a:ext cx="5514975" cy="3713162"/>
          </a:xfrm>
          <a:noFill/>
        </p:spPr>
      </p:pic>
      <p:sp>
        <p:nvSpPr>
          <p:cNvPr id="5" name="AutoShape 15"/>
          <p:cNvSpPr>
            <a:spLocks noChangeArrowheads="1"/>
          </p:cNvSpPr>
          <p:nvPr/>
        </p:nvSpPr>
        <p:spPr bwMode="auto">
          <a:xfrm rot="-5400000">
            <a:off x="4966494" y="2391569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5434013" y="2500313"/>
            <a:ext cx="1714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“True” value of betas</a:t>
            </a: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 rot="-5400000">
            <a:off x="3823494" y="3175794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4364038" y="3284538"/>
            <a:ext cx="2493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Inconsistent but efficient</a:t>
            </a:r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auto">
          <a:xfrm rot="-5400000">
            <a:off x="5461794" y="4085432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5935663" y="4195763"/>
            <a:ext cx="2493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Consistent but inefficient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2913" y="2141538"/>
            <a:ext cx="5505450" cy="371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000" smtClean="0"/>
              <a:t>…. But arguably, random effects do a better job of getting close to the “true” coefficient here.</a:t>
            </a:r>
            <a:endParaRPr lang="en-US" altLang="en-US" sz="2000" smtClean="0"/>
          </a:p>
        </p:txBody>
      </p:sp>
      <p:sp>
        <p:nvSpPr>
          <p:cNvPr id="6" name="AutoShape 15"/>
          <p:cNvSpPr>
            <a:spLocks noChangeArrowheads="1"/>
          </p:cNvSpPr>
          <p:nvPr/>
        </p:nvSpPr>
        <p:spPr bwMode="auto">
          <a:xfrm rot="5400000">
            <a:off x="3752851" y="3605212"/>
            <a:ext cx="214312" cy="576263"/>
          </a:xfrm>
          <a:prstGeom prst="upArrow">
            <a:avLst>
              <a:gd name="adj1" fmla="val 50000"/>
              <a:gd name="adj2" fmla="val 667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286000" y="3714750"/>
            <a:ext cx="1357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Random effects</a:t>
            </a: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 rot="-5400000">
            <a:off x="5676107" y="4371181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6149975" y="4481513"/>
            <a:ext cx="2493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Fixed effects</a:t>
            </a:r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 rot="-5400000">
            <a:off x="5033169" y="2391569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5500688" y="2500313"/>
            <a:ext cx="1714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“True” value of betas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Testing between FE and 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813675" cy="1233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1500" smtClean="0"/>
              <a:t>Hausman test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500" smtClean="0"/>
              <a:t>Hypothesis H</a:t>
            </a:r>
            <a:r>
              <a:rPr lang="en-GB" altLang="en-US" sz="1500" baseline="-10000" smtClean="0"/>
              <a:t>0</a:t>
            </a:r>
            <a:r>
              <a:rPr lang="en-GB" altLang="en-US" sz="1500" smtClean="0"/>
              <a:t>: </a:t>
            </a:r>
            <a:r>
              <a:rPr lang="en-GB" altLang="en-US" sz="1500" i="1" smtClean="0"/>
              <a:t>u</a:t>
            </a:r>
            <a:r>
              <a:rPr lang="en-GB" altLang="en-US" sz="1500" baseline="-25000" smtClean="0"/>
              <a:t>i</a:t>
            </a:r>
            <a:r>
              <a:rPr lang="en-GB" altLang="en-US" sz="1500" smtClean="0"/>
              <a:t> is uncorrelated with </a:t>
            </a:r>
            <a:r>
              <a:rPr lang="en-GB" altLang="en-US" sz="1500" i="1" smtClean="0"/>
              <a:t>x</a:t>
            </a:r>
            <a:r>
              <a:rPr lang="en-GB" altLang="en-US" sz="1500" i="1" baseline="-25000" smtClean="0"/>
              <a:t>i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500" smtClean="0"/>
              <a:t>Hypothesis H</a:t>
            </a:r>
            <a:r>
              <a:rPr lang="en-GB" altLang="en-US" sz="1500" baseline="-10000" smtClean="0"/>
              <a:t>1</a:t>
            </a:r>
            <a:r>
              <a:rPr lang="en-GB" altLang="en-US" sz="1500" smtClean="0"/>
              <a:t>: </a:t>
            </a:r>
            <a:r>
              <a:rPr lang="en-GB" altLang="en-US" sz="1500" i="1" smtClean="0"/>
              <a:t>u</a:t>
            </a:r>
            <a:r>
              <a:rPr lang="en-GB" altLang="en-US" sz="1500" baseline="-25000" smtClean="0"/>
              <a:t>i</a:t>
            </a:r>
            <a:r>
              <a:rPr lang="en-GB" altLang="en-US" sz="1500" smtClean="0"/>
              <a:t> is correlated with </a:t>
            </a:r>
            <a:r>
              <a:rPr lang="en-GB" altLang="en-US" sz="1500" i="1" smtClean="0"/>
              <a:t>x</a:t>
            </a:r>
            <a:r>
              <a:rPr lang="en-GB" altLang="en-US" sz="1500" i="1" baseline="-25000" smtClean="0"/>
              <a:t>i</a:t>
            </a:r>
            <a:endParaRPr lang="en-GB" altLang="en-US" sz="150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1500" smtClean="0"/>
              <a:t>Fixed effects is consistent under both H</a:t>
            </a:r>
            <a:r>
              <a:rPr lang="en-GB" altLang="en-US" sz="1500" baseline="-10000" smtClean="0"/>
              <a:t>0 </a:t>
            </a:r>
            <a:r>
              <a:rPr lang="en-GB" altLang="en-US" sz="1500" smtClean="0"/>
              <a:t>and H</a:t>
            </a:r>
            <a:r>
              <a:rPr lang="en-GB" altLang="en-US" sz="1500" baseline="-10000" smtClean="0"/>
              <a:t>1</a:t>
            </a:r>
            <a:endParaRPr lang="en-GB" altLang="en-US" sz="150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1500" smtClean="0"/>
              <a:t>Random effects is efficient, and consistent under H</a:t>
            </a:r>
            <a:r>
              <a:rPr lang="en-GB" altLang="en-US" sz="1500" baseline="-10000" smtClean="0"/>
              <a:t>0</a:t>
            </a:r>
            <a:r>
              <a:rPr lang="en-GB" altLang="en-US" sz="1500" smtClean="0"/>
              <a:t> (but inconsistent under H</a:t>
            </a:r>
            <a:r>
              <a:rPr lang="en-GB" altLang="en-US" sz="1500" baseline="-10000" smtClean="0"/>
              <a:t>1</a:t>
            </a:r>
            <a:r>
              <a:rPr lang="en-GB" altLang="en-US" sz="1500" smtClean="0"/>
              <a:t>)</a:t>
            </a:r>
            <a:endParaRPr lang="en-GB" altLang="en-US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 r="23622"/>
          <a:stretch>
            <a:fillRect/>
          </a:stretch>
        </p:blipFill>
        <p:spPr>
          <a:xfrm>
            <a:off x="1258888" y="2636838"/>
            <a:ext cx="6902450" cy="3425825"/>
          </a:xfrm>
          <a:noFill/>
        </p:spPr>
      </p:pic>
      <p:sp>
        <p:nvSpPr>
          <p:cNvPr id="18437" name="AutoShape 5"/>
          <p:cNvSpPr>
            <a:spLocks noChangeArrowheads="1"/>
          </p:cNvSpPr>
          <p:nvPr/>
        </p:nvSpPr>
        <p:spPr bwMode="auto">
          <a:xfrm rot="-5400000">
            <a:off x="4680744" y="5625307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076825" y="5734050"/>
            <a:ext cx="30241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Random effects rejected (inconsistent) </a:t>
            </a:r>
            <a:br>
              <a:rPr lang="en-GB" altLang="en-US" sz="1400">
                <a:latin typeface="Times New Roman" pitchFamily="18" charset="0"/>
              </a:rPr>
            </a:br>
            <a:r>
              <a:rPr lang="en-GB" altLang="en-US" sz="1400">
                <a:latin typeface="Times New Roman" pitchFamily="18" charset="0"/>
              </a:rPr>
              <a:t>in favour of fixed effects (consistent but inefficient)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 rot="3093159">
            <a:off x="864394" y="4617244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alt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79388" y="3213100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400">
              <a:latin typeface="Times New Roman" pitchFamily="18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23850" y="5300663"/>
            <a:ext cx="11525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Example from last week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 rot="7447367">
            <a:off x="1296194" y="3680619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alt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50825" y="3429000"/>
            <a:ext cx="11525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Sex does not appear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HOWEVER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Big disciplinary divide</a:t>
            </a:r>
          </a:p>
          <a:p>
            <a:r>
              <a:rPr lang="en-GB" altLang="en-US" smtClean="0"/>
              <a:t>Economists swear by the Hausman test and rarely report random effects</a:t>
            </a:r>
          </a:p>
          <a:p>
            <a:r>
              <a:rPr lang="en-GB" altLang="en-US" smtClean="0"/>
              <a:t>Other disciplines (eg psychology) consider other factors such as explanatory power.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Estimating FE in STATA</a:t>
            </a:r>
          </a:p>
        </p:txBody>
      </p:sp>
      <p:pic>
        <p:nvPicPr>
          <p:cNvPr id="20483" name="Picture 7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23622"/>
          <a:stretch>
            <a:fillRect/>
          </a:stretch>
        </p:blipFill>
        <p:spPr>
          <a:xfrm>
            <a:off x="1258888" y="1773238"/>
            <a:ext cx="7004050" cy="3744912"/>
          </a:xfrm>
          <a:noFill/>
        </p:spPr>
      </p:pic>
      <p:sp>
        <p:nvSpPr>
          <p:cNvPr id="20484" name="AutoShape 8"/>
          <p:cNvSpPr>
            <a:spLocks noChangeArrowheads="1"/>
          </p:cNvSpPr>
          <p:nvPr/>
        </p:nvSpPr>
        <p:spPr bwMode="auto">
          <a:xfrm rot="-5400000">
            <a:off x="5544344" y="4617244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85" name="Text Box 9"/>
          <p:cNvSpPr txBox="1">
            <a:spLocks noChangeArrowheads="1"/>
          </p:cNvSpPr>
          <p:nvPr/>
        </p:nvSpPr>
        <p:spPr bwMode="auto">
          <a:xfrm>
            <a:off x="6084888" y="4797425"/>
            <a:ext cx="2881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“u” and “e” are the two parts </a:t>
            </a:r>
            <a:br>
              <a:rPr lang="en-GB" altLang="en-US" sz="1400">
                <a:latin typeface="Times New Roman" pitchFamily="18" charset="0"/>
              </a:rPr>
            </a:br>
            <a:r>
              <a:rPr lang="en-GB" altLang="en-US" sz="1400">
                <a:latin typeface="Times New Roman" pitchFamily="18" charset="0"/>
              </a:rPr>
              <a:t>of the error term </a:t>
            </a:r>
          </a:p>
        </p:txBody>
      </p:sp>
      <p:sp>
        <p:nvSpPr>
          <p:cNvPr id="20486" name="AutoShape 10"/>
          <p:cNvSpPr>
            <a:spLocks noChangeArrowheads="1"/>
          </p:cNvSpPr>
          <p:nvPr/>
        </p:nvSpPr>
        <p:spPr bwMode="auto">
          <a:xfrm rot="5400000">
            <a:off x="1080294" y="4040982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87" name="Text Box 11"/>
          <p:cNvSpPr txBox="1">
            <a:spLocks noChangeArrowheads="1"/>
          </p:cNvSpPr>
          <p:nvPr/>
        </p:nvSpPr>
        <p:spPr bwMode="auto">
          <a:xfrm>
            <a:off x="179388" y="38608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Peaks at age 48</a:t>
            </a:r>
          </a:p>
        </p:txBody>
      </p:sp>
      <p:sp>
        <p:nvSpPr>
          <p:cNvPr id="20488" name="AutoShape 12"/>
          <p:cNvSpPr>
            <a:spLocks noChangeArrowheads="1"/>
          </p:cNvSpPr>
          <p:nvPr/>
        </p:nvSpPr>
        <p:spPr bwMode="auto">
          <a:xfrm rot="5400000">
            <a:off x="1296194" y="2456657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89" name="Text Box 13"/>
          <p:cNvSpPr txBox="1">
            <a:spLocks noChangeArrowheads="1"/>
          </p:cNvSpPr>
          <p:nvPr/>
        </p:nvSpPr>
        <p:spPr bwMode="auto">
          <a:xfrm>
            <a:off x="179388" y="2205038"/>
            <a:ext cx="13684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“R-square-like” statistic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mtClean="0"/>
              <a:t>Review</a:t>
            </a:r>
          </a:p>
          <a:p>
            <a:pPr lvl="1"/>
            <a:r>
              <a:rPr lang="en-GB" altLang="en-US" smtClean="0"/>
              <a:t>Between- and within-individual variation</a:t>
            </a:r>
          </a:p>
          <a:p>
            <a:pPr lvl="1"/>
            <a:r>
              <a:rPr lang="en-GB" altLang="en-US" smtClean="0"/>
              <a:t>Types of variables: time-invariant, time-varying and trend</a:t>
            </a:r>
          </a:p>
          <a:p>
            <a:pPr lvl="1"/>
            <a:r>
              <a:rPr lang="en-GB" altLang="en-US" smtClean="0"/>
              <a:t>Individual heterogeneity</a:t>
            </a:r>
          </a:p>
          <a:p>
            <a:pPr lvl="1"/>
            <a:r>
              <a:rPr lang="en-GB" altLang="en-US" smtClean="0"/>
              <a:t>Within and between estimators</a:t>
            </a:r>
          </a:p>
          <a:p>
            <a:r>
              <a:rPr lang="en-GB" altLang="en-US" smtClean="0"/>
              <a:t>The implementation of fixed and random effects models in STATA</a:t>
            </a:r>
          </a:p>
          <a:p>
            <a:r>
              <a:rPr lang="en-GB" altLang="en-US" smtClean="0"/>
              <a:t>Statistical properties of fixed and random effects models</a:t>
            </a:r>
          </a:p>
          <a:p>
            <a:pPr eaLnBrk="1" hangingPunct="1"/>
            <a:r>
              <a:rPr lang="en-GB" altLang="en-US" smtClean="0"/>
              <a:t>Choosing between fixed and random effects: the Hausman test</a:t>
            </a:r>
          </a:p>
          <a:p>
            <a:pPr eaLnBrk="1" hangingPunct="1"/>
            <a:r>
              <a:rPr lang="en-GB" altLang="en-US" smtClean="0"/>
              <a:t>Estimating coefficients on time-invariant variables in FE</a:t>
            </a:r>
          </a:p>
          <a:p>
            <a:pPr eaLnBrk="1" hangingPunct="1"/>
            <a:r>
              <a:rPr lang="en-GB" altLang="en-US" smtClean="0"/>
              <a:t>Thinking about specification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Between regression: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23622"/>
          <a:stretch>
            <a:fillRect/>
          </a:stretch>
        </p:blipFill>
        <p:spPr>
          <a:xfrm>
            <a:off x="323850" y="2492375"/>
            <a:ext cx="7007225" cy="3076575"/>
          </a:xfrm>
          <a:noFill/>
        </p:spPr>
      </p:pic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755650" y="1341438"/>
            <a:ext cx="72739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Not much used, but useful to compare coefficients with fixed effects</a:t>
            </a:r>
            <a:endParaRPr lang="el-GR" altLang="en-US" sz="1600">
              <a:cs typeface="Arial" charset="0"/>
            </a:endParaRPr>
          </a:p>
        </p:txBody>
      </p:sp>
      <p:sp>
        <p:nvSpPr>
          <p:cNvPr id="21509" name="AutoShape 7"/>
          <p:cNvSpPr>
            <a:spLocks noChangeArrowheads="1"/>
          </p:cNvSpPr>
          <p:nvPr/>
        </p:nvSpPr>
        <p:spPr bwMode="auto">
          <a:xfrm rot="-5400000">
            <a:off x="6520657" y="4525168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7019925" y="3644900"/>
            <a:ext cx="1800225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Coefficient on “partner” was negative and significant in FE model.</a:t>
            </a:r>
          </a:p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In FE, the “partner” coeff really measures the </a:t>
            </a:r>
            <a:r>
              <a:rPr lang="en-GB" altLang="en-US" sz="1400" i="1">
                <a:latin typeface="Times New Roman" pitchFamily="18" charset="0"/>
              </a:rPr>
              <a:t>events</a:t>
            </a:r>
            <a:r>
              <a:rPr lang="en-GB" altLang="en-US" sz="1400">
                <a:latin typeface="Times New Roman" pitchFamily="18" charset="0"/>
              </a:rPr>
              <a:t> of gaining or losing a partner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Random effects regression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23622"/>
          <a:stretch>
            <a:fillRect/>
          </a:stretch>
        </p:blipFill>
        <p:spPr>
          <a:xfrm>
            <a:off x="971550" y="1773238"/>
            <a:ext cx="6999288" cy="4140200"/>
          </a:xfrm>
          <a:noFill/>
        </p:spPr>
      </p:pic>
      <p:sp>
        <p:nvSpPr>
          <p:cNvPr id="22532" name="AutoShape 6"/>
          <p:cNvSpPr>
            <a:spLocks noChangeArrowheads="1"/>
          </p:cNvSpPr>
          <p:nvPr/>
        </p:nvSpPr>
        <p:spPr bwMode="auto">
          <a:xfrm rot="-5400000">
            <a:off x="4823619" y="3320257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5292725" y="3429000"/>
            <a:ext cx="2519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Option “theta” gives a summary </a:t>
            </a:r>
            <a:br>
              <a:rPr lang="en-GB" altLang="en-US" sz="1400">
                <a:latin typeface="Times New Roman" pitchFamily="18" charset="0"/>
              </a:rPr>
            </a:br>
            <a:r>
              <a:rPr lang="en-GB" altLang="en-US" sz="1400">
                <a:latin typeface="Times New Roman" pitchFamily="18" charset="0"/>
              </a:rPr>
              <a:t>of weights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And what about OLS?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453313" cy="874712"/>
          </a:xfrm>
        </p:spPr>
        <p:txBody>
          <a:bodyPr/>
          <a:lstStyle/>
          <a:p>
            <a:r>
              <a:rPr lang="en-GB" altLang="en-US" sz="1600" smtClean="0"/>
              <a:t>OLS simply treats within- and between-group variation as the same</a:t>
            </a:r>
          </a:p>
          <a:p>
            <a:r>
              <a:rPr lang="en-GB" altLang="en-US" sz="1600" smtClean="0"/>
              <a:t>Pools data across waves</a:t>
            </a:r>
          </a:p>
        </p:txBody>
      </p:sp>
      <p:pic>
        <p:nvPicPr>
          <p:cNvPr id="23556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 r="23622"/>
          <a:stretch>
            <a:fillRect/>
          </a:stretch>
        </p:blipFill>
        <p:spPr>
          <a:xfrm>
            <a:off x="1187450" y="2205038"/>
            <a:ext cx="6985000" cy="2667000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Comparing models</a:t>
            </a:r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755650" y="1341438"/>
            <a:ext cx="7920038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Compare coefficients between models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Reasonably similar – differences in “partner” and “badhealth” coeffs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R-squareds are similar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Within and between estimators maximise within and between r-2 respectively. </a:t>
            </a:r>
            <a:endParaRPr lang="el-GR" altLang="en-US" sz="1600">
              <a:cs typeface="Arial" charset="0"/>
            </a:endParaRPr>
          </a:p>
        </p:txBody>
      </p:sp>
      <p:pic>
        <p:nvPicPr>
          <p:cNvPr id="24580" name="Picture 10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6013" y="2997200"/>
            <a:ext cx="6496050" cy="2292350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Test whether pooling data is valid</a:t>
            </a:r>
          </a:p>
        </p:txBody>
      </p:sp>
      <p:graphicFrame>
        <p:nvGraphicFramePr>
          <p:cNvPr id="25603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1403350" y="1412875"/>
          <a:ext cx="1774825" cy="298450"/>
        </p:xfrm>
        <a:graphic>
          <a:graphicData uri="http://schemas.openxmlformats.org/presentationml/2006/ole">
            <p:oleObj spid="_x0000_s25603" name="Equation" r:id="rId4" imgW="1358900" imgH="228600" progId="Equation.3">
              <p:embed/>
            </p:oleObj>
          </a:graphicData>
        </a:graphic>
      </p:graphicFrame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1042988" y="1916113"/>
            <a:ext cx="74898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500"/>
              <a:t>If the </a:t>
            </a:r>
            <a:r>
              <a:rPr lang="en-GB" altLang="en-US" sz="1500" i="1"/>
              <a:t>u</a:t>
            </a:r>
            <a:r>
              <a:rPr lang="en-GB" altLang="en-US" sz="1500" baseline="-25000"/>
              <a:t>i </a:t>
            </a:r>
            <a:r>
              <a:rPr lang="en-GB" altLang="en-US" sz="1500"/>
              <a:t>do not vary between individuals, they can be treated as part of </a:t>
            </a:r>
            <a:r>
              <a:rPr lang="el-GR" altLang="en-US" sz="1500">
                <a:cs typeface="Arial" charset="0"/>
              </a:rPr>
              <a:t>α</a:t>
            </a:r>
            <a:r>
              <a:rPr lang="en-GB" altLang="en-US" sz="1500">
                <a:cs typeface="Arial" charset="0"/>
              </a:rPr>
              <a:t> and OLS is fine.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500"/>
              <a:t>Breusch-Pagan Lagrange multiplier test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500"/>
              <a:t>H</a:t>
            </a:r>
            <a:r>
              <a:rPr lang="en-GB" altLang="en-US" sz="1500" baseline="-25000"/>
              <a:t>0</a:t>
            </a:r>
            <a:r>
              <a:rPr lang="en-GB" altLang="en-US" sz="1500"/>
              <a:t> Variance of </a:t>
            </a:r>
            <a:r>
              <a:rPr lang="en-GB" altLang="en-US" sz="1500" i="1"/>
              <a:t>u</a:t>
            </a:r>
            <a:r>
              <a:rPr lang="en-GB" altLang="en-US" sz="1500" baseline="-25000"/>
              <a:t>i</a:t>
            </a:r>
            <a:r>
              <a:rPr lang="en-GB" altLang="en-US" sz="1500"/>
              <a:t> = 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500"/>
              <a:t>H</a:t>
            </a:r>
            <a:r>
              <a:rPr lang="en-GB" altLang="en-US" sz="1500" baseline="-25000"/>
              <a:t>1</a:t>
            </a:r>
            <a:r>
              <a:rPr lang="en-GB" altLang="en-US" sz="1500"/>
              <a:t> Variance of </a:t>
            </a:r>
            <a:r>
              <a:rPr lang="en-GB" altLang="en-US" sz="1500" i="1"/>
              <a:t>u</a:t>
            </a:r>
            <a:r>
              <a:rPr lang="en-GB" altLang="en-US" sz="1500" baseline="-25000"/>
              <a:t>i</a:t>
            </a:r>
            <a:r>
              <a:rPr lang="en-GB" altLang="en-US" sz="1500"/>
              <a:t> not equal to zero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500"/>
              <a:t>If H</a:t>
            </a:r>
            <a:r>
              <a:rPr lang="en-GB" altLang="en-US" sz="1500" baseline="-25000"/>
              <a:t>0</a:t>
            </a:r>
            <a:r>
              <a:rPr lang="en-GB" altLang="en-US" sz="1500"/>
              <a:t> is not rejected, you can pool the data and use OLS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500"/>
              <a:t> Post-estimation test after random effects</a:t>
            </a:r>
          </a:p>
        </p:txBody>
      </p:sp>
      <p:pic>
        <p:nvPicPr>
          <p:cNvPr id="25605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5" cstate="print"/>
          <a:srcRect r="27559"/>
          <a:stretch>
            <a:fillRect/>
          </a:stretch>
        </p:blipFill>
        <p:spPr>
          <a:xfrm>
            <a:off x="1116013" y="4005263"/>
            <a:ext cx="5948362" cy="2155825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Thinking about the within and between estimators…..</a:t>
            </a:r>
          </a:p>
        </p:txBody>
      </p:sp>
      <p:graphicFrame>
        <p:nvGraphicFramePr>
          <p:cNvPr id="26627" name="Object 4"/>
          <p:cNvGraphicFramePr>
            <a:graphicFrameLocks noChangeAspect="1"/>
          </p:cNvGraphicFramePr>
          <p:nvPr>
            <p:ph idx="1"/>
          </p:nvPr>
        </p:nvGraphicFramePr>
        <p:xfrm>
          <a:off x="468313" y="1557338"/>
          <a:ext cx="2987675" cy="874712"/>
        </p:xfrm>
        <a:graphic>
          <a:graphicData uri="http://schemas.openxmlformats.org/presentationml/2006/ole">
            <p:oleObj spid="_x0000_s26627" name="Equation" r:id="rId3" imgW="1993900" imgH="584200" progId="Equation.3">
              <p:embed/>
            </p:oleObj>
          </a:graphicData>
        </a:graphic>
      </p:graphicFrame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611188" y="2852738"/>
            <a:ext cx="8205787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Both between and FE models written with the same coefficient vector </a:t>
            </a:r>
            <a:r>
              <a:rPr lang="el-GR" altLang="en-US" sz="1600">
                <a:cs typeface="Arial" charset="0"/>
              </a:rPr>
              <a:t>β</a:t>
            </a:r>
            <a:r>
              <a:rPr lang="en-GB" altLang="en-US" sz="1600">
                <a:cs typeface="Arial" charset="0"/>
              </a:rPr>
              <a:t>, b</a:t>
            </a:r>
            <a:r>
              <a:rPr lang="en-GB" altLang="en-US" sz="1600"/>
              <a:t>ut no reason why they should be the same.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Between: </a:t>
            </a:r>
            <a:r>
              <a:rPr lang="el-GR" altLang="en-US" sz="1600">
                <a:cs typeface="Arial" charset="0"/>
              </a:rPr>
              <a:t>β</a:t>
            </a:r>
            <a:r>
              <a:rPr lang="en-GB" altLang="en-US" sz="1600" baseline="-10000"/>
              <a:t>j</a:t>
            </a:r>
            <a:r>
              <a:rPr lang="en-GB" altLang="en-US" sz="1600"/>
              <a:t> measures the difference in y associated with a one-unit difference in </a:t>
            </a:r>
            <a:r>
              <a:rPr lang="en-GB" altLang="en-US" sz="1600" i="1">
                <a:solidFill>
                  <a:srgbClr val="781E7C"/>
                </a:solidFill>
              </a:rPr>
              <a:t>the average value of variable x</a:t>
            </a:r>
            <a:r>
              <a:rPr lang="en-GB" altLang="en-US" sz="1600" i="1" baseline="-10000">
                <a:solidFill>
                  <a:srgbClr val="781E7C"/>
                </a:solidFill>
              </a:rPr>
              <a:t>j </a:t>
            </a:r>
            <a:r>
              <a:rPr lang="en-GB" altLang="en-US" sz="1600" i="1">
                <a:solidFill>
                  <a:srgbClr val="781E7C"/>
                </a:solidFill>
              </a:rPr>
              <a:t>between individuals</a:t>
            </a:r>
            <a:r>
              <a:rPr lang="en-GB" altLang="en-US" sz="1600">
                <a:solidFill>
                  <a:srgbClr val="781E7C"/>
                </a:solidFill>
              </a:rPr>
              <a:t> –</a:t>
            </a:r>
            <a:r>
              <a:rPr lang="en-GB" altLang="en-US" sz="1600"/>
              <a:t> essentially a cross-sectional concept</a:t>
            </a:r>
            <a:endParaRPr lang="en-GB" altLang="en-US" sz="1600" baseline="-1000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Within: </a:t>
            </a:r>
            <a:r>
              <a:rPr lang="el-GR" altLang="en-US" sz="1600">
                <a:cs typeface="Arial" charset="0"/>
              </a:rPr>
              <a:t>β</a:t>
            </a:r>
            <a:r>
              <a:rPr lang="en-GB" altLang="en-US" sz="1600" baseline="-10000"/>
              <a:t>j </a:t>
            </a:r>
            <a:r>
              <a:rPr lang="en-GB" altLang="en-US" sz="1600"/>
              <a:t>measures the difference associated with a one-unit increase </a:t>
            </a:r>
            <a:r>
              <a:rPr lang="en-GB" altLang="en-US" sz="1600" i="1">
                <a:solidFill>
                  <a:srgbClr val="781E7C"/>
                </a:solidFill>
              </a:rPr>
              <a:t>in variable</a:t>
            </a:r>
            <a:r>
              <a:rPr lang="en-GB" altLang="en-US" sz="1600">
                <a:solidFill>
                  <a:srgbClr val="781E7C"/>
                </a:solidFill>
              </a:rPr>
              <a:t> x</a:t>
            </a:r>
            <a:r>
              <a:rPr lang="en-GB" altLang="en-US" sz="1600" baseline="-10000">
                <a:solidFill>
                  <a:srgbClr val="781E7C"/>
                </a:solidFill>
              </a:rPr>
              <a:t>j </a:t>
            </a:r>
            <a:r>
              <a:rPr lang="en-GB" altLang="en-US" sz="1600" i="1">
                <a:solidFill>
                  <a:srgbClr val="781E7C"/>
                </a:solidFill>
              </a:rPr>
              <a:t>at individual level</a:t>
            </a:r>
            <a:r>
              <a:rPr lang="en-GB" altLang="en-US" sz="1600"/>
              <a:t> – essentially a longitudinal concept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Random effects, as a weighted average of the two, constrains both </a:t>
            </a:r>
            <a:r>
              <a:rPr lang="el-GR" altLang="en-US" sz="1600">
                <a:cs typeface="Arial" charset="0"/>
              </a:rPr>
              <a:t>β</a:t>
            </a:r>
            <a:r>
              <a:rPr lang="en-GB" altLang="en-US" sz="1600">
                <a:cs typeface="Arial" charset="0"/>
              </a:rPr>
              <a:t>s to be the same.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Excellent article at </a:t>
            </a:r>
            <a:r>
              <a:rPr lang="en-GB" altLang="en-US" sz="1600">
                <a:hlinkClick r:id="rId4"/>
              </a:rPr>
              <a:t>http://www.stata.com/support/faqs/stat/xt.html</a:t>
            </a:r>
            <a:endParaRPr lang="en-GB" altLang="en-US" sz="160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And lots more at </a:t>
            </a:r>
            <a:r>
              <a:rPr lang="en-GB" altLang="en-US" sz="1600">
                <a:hlinkClick r:id="rId5"/>
              </a:rPr>
              <a:t>http://www.stata.com/support/faqs/stat/#models</a:t>
            </a:r>
            <a:endParaRPr lang="en-GB" altLang="en-US" sz="1600" baseline="-1000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GB" altLang="en-US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258888"/>
            <a:ext cx="7380288" cy="5399087"/>
          </a:xfrm>
        </p:spPr>
        <p:txBody>
          <a:bodyPr/>
          <a:lstStyle/>
          <a:p>
            <a:pPr eaLnBrk="1" hangingPunct="1"/>
            <a:r>
              <a:rPr lang="en-GB" altLang="en-US" sz="1500" smtClean="0"/>
              <a:t>Example 1: </a:t>
            </a:r>
          </a:p>
          <a:p>
            <a:pPr eaLnBrk="1" hangingPunct="1"/>
            <a:r>
              <a:rPr lang="en-GB" altLang="en-US" sz="1500" smtClean="0"/>
              <a:t>Consider estimating a wage equation, and including a set of regional dummies, with S-E the omitted group. </a:t>
            </a:r>
          </a:p>
          <a:p>
            <a:pPr eaLnBrk="1" hangingPunct="1"/>
            <a:r>
              <a:rPr lang="en-GB" altLang="en-US" sz="1500" smtClean="0"/>
              <a:t>Wages in (eg) the N-W are lower, so the estimated between coefficient on N-W will be negative. </a:t>
            </a:r>
          </a:p>
          <a:p>
            <a:pPr eaLnBrk="1" hangingPunct="1"/>
            <a:r>
              <a:rPr lang="en-GB" altLang="en-US" sz="1500" smtClean="0"/>
              <a:t>However, in the within regression, we observe the effects of people </a:t>
            </a:r>
            <a:r>
              <a:rPr lang="en-GB" altLang="en-US" sz="1500" i="1" smtClean="0"/>
              <a:t>moving</a:t>
            </a:r>
            <a:r>
              <a:rPr lang="en-GB" altLang="en-US" sz="1500" smtClean="0"/>
              <a:t> to the N-W. Presumably they wouldn’t move without a reasonable incentive. So, the estimated within coefficient may even be positive – or at least, it’s likely to be a lot less negative. </a:t>
            </a:r>
          </a:p>
          <a:p>
            <a:pPr eaLnBrk="1" hangingPunct="1"/>
            <a:endParaRPr lang="en-GB" altLang="en-US" sz="1500" smtClean="0"/>
          </a:p>
          <a:p>
            <a:pPr eaLnBrk="1" hangingPunct="1"/>
            <a:r>
              <a:rPr lang="en-GB" altLang="en-US" sz="1600" smtClean="0"/>
              <a:t>Example 2:</a:t>
            </a:r>
          </a:p>
          <a:p>
            <a:pPr eaLnBrk="1" hangingPunct="1"/>
            <a:r>
              <a:rPr lang="en-GB" altLang="en-US" sz="1600" smtClean="0"/>
              <a:t>Estimate the relationship between family income and children’s educational outcomes</a:t>
            </a:r>
          </a:p>
          <a:p>
            <a:pPr eaLnBrk="1" hangingPunct="1"/>
            <a:r>
              <a:rPr lang="en-GB" altLang="en-US" sz="1600" smtClean="0"/>
              <a:t>The between-group estimates measure how well the children of richer families do, relative to the children of poorer families – we know this estimate is likely to be large and significant. </a:t>
            </a:r>
          </a:p>
          <a:p>
            <a:pPr eaLnBrk="1" hangingPunct="1"/>
            <a:r>
              <a:rPr lang="en-GB" altLang="en-US" sz="1600" smtClean="0"/>
              <a:t>The within-group estimates measure how children’s outcomes change as their own family’s income changes. This coefficient may well be much smaller.</a:t>
            </a:r>
            <a:endParaRPr lang="en-GB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FE and time-invariant variables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596188" cy="585787"/>
          </a:xfrm>
        </p:spPr>
        <p:txBody>
          <a:bodyPr/>
          <a:lstStyle/>
          <a:p>
            <a:pPr eaLnBrk="1" hangingPunct="1"/>
            <a:r>
              <a:rPr lang="en-GB" altLang="en-US" sz="1600" smtClean="0"/>
              <a:t>Reformulating the regression equation to distinguish between time-varying and time-invariant variables:  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187450" y="1916113"/>
          <a:ext cx="3556000" cy="484187"/>
        </p:xfrm>
        <a:graphic>
          <a:graphicData uri="http://schemas.openxmlformats.org/presentationml/2006/ole">
            <p:oleObj spid="_x0000_s33796" name="Equation" r:id="rId4" imgW="1676400" imgH="228600" progId="Equation.3">
              <p:embed/>
            </p:oleObj>
          </a:graphicData>
        </a:graphic>
      </p:graphicFrame>
      <p:sp>
        <p:nvSpPr>
          <p:cNvPr id="33797" name="AutoShape 6"/>
          <p:cNvSpPr>
            <a:spLocks noChangeArrowheads="1"/>
          </p:cNvSpPr>
          <p:nvPr/>
        </p:nvSpPr>
        <p:spPr bwMode="auto">
          <a:xfrm rot="2731624">
            <a:off x="2132807" y="2340768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altLang="en-US"/>
          </a:p>
        </p:txBody>
      </p:sp>
      <p:sp>
        <p:nvSpPr>
          <p:cNvPr id="33798" name="AutoShape 7"/>
          <p:cNvSpPr>
            <a:spLocks noChangeArrowheads="1"/>
          </p:cNvSpPr>
          <p:nvPr/>
        </p:nvSpPr>
        <p:spPr bwMode="auto">
          <a:xfrm>
            <a:off x="3132138" y="2420938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3799" name="AutoShape 8"/>
          <p:cNvSpPr>
            <a:spLocks noChangeArrowheads="1"/>
          </p:cNvSpPr>
          <p:nvPr/>
        </p:nvSpPr>
        <p:spPr bwMode="auto">
          <a:xfrm rot="-126997">
            <a:off x="3841750" y="2428875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3800" name="AutoShape 9"/>
          <p:cNvSpPr>
            <a:spLocks noChangeArrowheads="1"/>
          </p:cNvSpPr>
          <p:nvPr/>
        </p:nvSpPr>
        <p:spPr bwMode="auto">
          <a:xfrm rot="-3005053">
            <a:off x="4733132" y="2356643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sp>
        <p:nvSpPr>
          <p:cNvPr id="33801" name="Text Box 11"/>
          <p:cNvSpPr txBox="1">
            <a:spLocks noChangeArrowheads="1"/>
          </p:cNvSpPr>
          <p:nvPr/>
        </p:nvSpPr>
        <p:spPr bwMode="auto">
          <a:xfrm>
            <a:off x="1331913" y="2852738"/>
            <a:ext cx="9350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Time-varying variables: income, health</a:t>
            </a:r>
          </a:p>
        </p:txBody>
      </p:sp>
      <p:sp>
        <p:nvSpPr>
          <p:cNvPr id="33802" name="Text Box 12"/>
          <p:cNvSpPr txBox="1">
            <a:spLocks noChangeArrowheads="1"/>
          </p:cNvSpPr>
          <p:nvPr/>
        </p:nvSpPr>
        <p:spPr bwMode="auto">
          <a:xfrm>
            <a:off x="2627313" y="2997200"/>
            <a:ext cx="1079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Time-invariant variables – eg sex, race</a:t>
            </a:r>
          </a:p>
        </p:txBody>
      </p:sp>
      <p:sp>
        <p:nvSpPr>
          <p:cNvPr id="33803" name="Text Box 13"/>
          <p:cNvSpPr txBox="1">
            <a:spLocks noChangeArrowheads="1"/>
          </p:cNvSpPr>
          <p:nvPr/>
        </p:nvSpPr>
        <p:spPr bwMode="auto">
          <a:xfrm>
            <a:off x="3708400" y="3068638"/>
            <a:ext cx="17287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Individual-specific fixed effect</a:t>
            </a:r>
          </a:p>
        </p:txBody>
      </p:sp>
      <p:sp>
        <p:nvSpPr>
          <p:cNvPr id="33804" name="Text Box 14"/>
          <p:cNvSpPr txBox="1">
            <a:spLocks noChangeArrowheads="1"/>
          </p:cNvSpPr>
          <p:nvPr/>
        </p:nvSpPr>
        <p:spPr bwMode="auto">
          <a:xfrm>
            <a:off x="5148263" y="26368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Residual</a:t>
            </a:r>
          </a:p>
        </p:txBody>
      </p:sp>
      <p:sp>
        <p:nvSpPr>
          <p:cNvPr id="33805" name="Rectangle 15"/>
          <p:cNvSpPr>
            <a:spLocks noChangeArrowheads="1"/>
          </p:cNvSpPr>
          <p:nvPr/>
        </p:nvSpPr>
        <p:spPr bwMode="auto">
          <a:xfrm>
            <a:off x="1116013" y="4149725"/>
            <a:ext cx="755967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Inconveniently, fixed effects washes out the z’s, so does not produce estimates of </a:t>
            </a:r>
            <a:r>
              <a:rPr lang="el-GR" altLang="en-US" sz="1600">
                <a:cs typeface="Arial" charset="0"/>
              </a:rPr>
              <a:t>γ</a:t>
            </a:r>
            <a:r>
              <a:rPr lang="en-GB" altLang="en-US" sz="1600">
                <a:cs typeface="Arial" charset="0"/>
              </a:rPr>
              <a:t>.</a:t>
            </a:r>
            <a:endParaRPr lang="el-GR" altLang="en-US" sz="160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But there is a way!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Requires the </a:t>
            </a:r>
            <a:r>
              <a:rPr lang="en-GB" altLang="en-US" sz="1600" i="1"/>
              <a:t>z</a:t>
            </a:r>
            <a:r>
              <a:rPr lang="en-GB" altLang="en-US" sz="1600"/>
              <a:t> variable to be uncorrelated with </a:t>
            </a:r>
            <a:r>
              <a:rPr lang="en-GB" altLang="en-US" sz="1600" i="1"/>
              <a:t>u</a:t>
            </a:r>
            <a:r>
              <a:rPr lang="en-GB" altLang="en-US" sz="1600"/>
              <a:t>’s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Coefficients on time-invariant variables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813675" cy="1593850"/>
          </a:xfrm>
        </p:spPr>
        <p:txBody>
          <a:bodyPr/>
          <a:lstStyle/>
          <a:p>
            <a:pPr eaLnBrk="1" hangingPunct="1"/>
            <a:r>
              <a:rPr lang="en-GB" altLang="en-US" sz="1400" smtClean="0"/>
              <a:t>Run FE in the normal way</a:t>
            </a:r>
          </a:p>
          <a:p>
            <a:pPr eaLnBrk="1" hangingPunct="1"/>
            <a:r>
              <a:rPr lang="en-GB" altLang="en-US" sz="1400" smtClean="0"/>
              <a:t>Use estimates to predict the residuals</a:t>
            </a:r>
          </a:p>
          <a:p>
            <a:pPr eaLnBrk="1" hangingPunct="1"/>
            <a:r>
              <a:rPr lang="en-GB" altLang="en-US" sz="1400" smtClean="0"/>
              <a:t>Use the between estimator to regress the residuals on the time-invariant variables</a:t>
            </a:r>
          </a:p>
          <a:p>
            <a:pPr eaLnBrk="1" hangingPunct="1"/>
            <a:r>
              <a:rPr lang="en-GB" altLang="en-US" sz="1400" smtClean="0"/>
              <a:t>Done!</a:t>
            </a:r>
          </a:p>
          <a:p>
            <a:pPr eaLnBrk="1" hangingPunct="1"/>
            <a:r>
              <a:rPr lang="en-GB" altLang="en-US" sz="1400" smtClean="0"/>
              <a:t>Only use this if RE is rejected: otherwise, RE provides best estimates of all coefficients</a:t>
            </a:r>
          </a:p>
          <a:p>
            <a:pPr eaLnBrk="1" hangingPunct="1"/>
            <a:r>
              <a:rPr lang="en-GB" altLang="en-US" sz="1400" smtClean="0"/>
              <a:t>Going back to the previous example,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 r="23622"/>
          <a:stretch>
            <a:fillRect/>
          </a:stretch>
        </p:blipFill>
        <p:spPr>
          <a:xfrm>
            <a:off x="1116013" y="2997200"/>
            <a:ext cx="7010400" cy="3076575"/>
          </a:xfr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From previous slide…</a:t>
            </a:r>
          </a:p>
        </p:txBody>
      </p:sp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900113" y="3860800"/>
            <a:ext cx="7813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400"/>
              <a:t>Our estimate of 1.60 for the coefficient on “female” is slightly higher than, but definitely in the same ball-park as, those produced by the other methods.</a:t>
            </a:r>
          </a:p>
        </p:txBody>
      </p:sp>
      <p:pic>
        <p:nvPicPr>
          <p:cNvPr id="35844" name="Picture 8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1557338"/>
            <a:ext cx="5430837" cy="1916112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Between- and within-individual variation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740650" cy="2458144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GB" altLang="en-US" sz="2800" dirty="0" smtClean="0"/>
              <a:t>If </a:t>
            </a:r>
            <a:r>
              <a:rPr lang="en-GB" altLang="en-US" sz="2800" dirty="0" smtClean="0"/>
              <a:t>you have a sample with repeated observations on the same individuals, there are two sources of variance within the sample:</a:t>
            </a:r>
          </a:p>
          <a:p>
            <a:pPr lvl="1">
              <a:lnSpc>
                <a:spcPct val="90000"/>
              </a:lnSpc>
            </a:pPr>
            <a:r>
              <a:rPr lang="en-GB" altLang="en-US" sz="2800" dirty="0" smtClean="0"/>
              <a:t>The </a:t>
            </a:r>
            <a:r>
              <a:rPr lang="en-GB" altLang="en-US" sz="2800" dirty="0" smtClean="0"/>
              <a:t>fact that individuals are systematically different from one another (between-individual variation</a:t>
            </a:r>
            <a:r>
              <a:rPr lang="en-GB" altLang="en-US" sz="28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GB" altLang="en-US" sz="2600" dirty="0" smtClean="0"/>
              <a:t>Joe lives in Colchester, Jane lives in </a:t>
            </a:r>
            <a:r>
              <a:rPr lang="en-GB" altLang="en-US" sz="2600" dirty="0" err="1" smtClean="0"/>
              <a:t>Wivenhoe</a:t>
            </a:r>
            <a:endParaRPr lang="en-GB" altLang="en-US" sz="2600" dirty="0" smtClean="0"/>
          </a:p>
          <a:p>
            <a:pPr lvl="1">
              <a:lnSpc>
                <a:spcPct val="90000"/>
              </a:lnSpc>
            </a:pPr>
            <a:r>
              <a:rPr lang="en-GB" altLang="en-US" sz="2800" dirty="0" smtClean="0"/>
              <a:t>The fact that individuals’ behaviour varies between observations (within-individual variation) </a:t>
            </a:r>
            <a:endParaRPr lang="en-GB" altLang="en-US" sz="2800" dirty="0" smtClean="0"/>
          </a:p>
          <a:p>
            <a:pPr lvl="2">
              <a:lnSpc>
                <a:spcPct val="90000"/>
              </a:lnSpc>
            </a:pPr>
            <a:r>
              <a:rPr lang="en-GB" altLang="en-US" sz="2600" dirty="0" smtClean="0"/>
              <a:t>Joe moves from Colchester to </a:t>
            </a:r>
            <a:r>
              <a:rPr lang="en-GB" altLang="en-US" sz="2600" dirty="0" err="1" smtClean="0"/>
              <a:t>Wivenhoe</a:t>
            </a:r>
            <a:endParaRPr lang="en-GB" altLang="en-US" sz="26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Improving specification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669213" cy="2170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1600" dirty="0" smtClean="0"/>
              <a:t>Recall our problem with the “partner” coefficient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 smtClean="0"/>
              <a:t>OLS and between estimates show no significant relationship between partnership status and LIKERT scores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 smtClean="0"/>
              <a:t>FE and </a:t>
            </a:r>
            <a:r>
              <a:rPr lang="en-GB" altLang="en-US" sz="1600" dirty="0" smtClean="0"/>
              <a:t>RE </a:t>
            </a:r>
            <a:r>
              <a:rPr lang="en-GB" altLang="en-US" sz="1600" dirty="0" smtClean="0"/>
              <a:t>show a significant negative relationship.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 smtClean="0"/>
              <a:t>FE estimates coefficient on deviation from mean – likely to reflect moving in together (which makes you temporarily happy) and splitting up (which makes you temporarily sad).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 smtClean="0"/>
              <a:t>Investigate this by including variables to capture these events </a:t>
            </a:r>
          </a:p>
        </p:txBody>
      </p:sp>
      <p:pic>
        <p:nvPicPr>
          <p:cNvPr id="36868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4005263"/>
            <a:ext cx="5416550" cy="1911350"/>
          </a:xfr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Generate variables reflecting changes</a:t>
            </a:r>
          </a:p>
        </p:txBody>
      </p:sp>
      <p:pic>
        <p:nvPicPr>
          <p:cNvPr id="37891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 r="11810"/>
          <a:stretch>
            <a:fillRect/>
          </a:stretch>
        </p:blipFill>
        <p:spPr>
          <a:xfrm>
            <a:off x="323850" y="1557338"/>
            <a:ext cx="9086850" cy="1052512"/>
          </a:xfrm>
          <a:noFill/>
        </p:spPr>
      </p:pic>
      <p:sp>
        <p:nvSpPr>
          <p:cNvPr id="37892" name="Rectangle 9"/>
          <p:cNvSpPr>
            <a:spLocks noChangeArrowheads="1"/>
          </p:cNvSpPr>
          <p:nvPr/>
        </p:nvSpPr>
        <p:spPr bwMode="auto">
          <a:xfrm>
            <a:off x="611188" y="2997200"/>
            <a:ext cx="7669212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Note: we will lose some observations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Fixed effects</a:t>
            </a:r>
          </a:p>
        </p:txBody>
      </p:sp>
      <p:pic>
        <p:nvPicPr>
          <p:cNvPr id="38915" name="Picture 9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23622"/>
          <a:stretch>
            <a:fillRect/>
          </a:stretch>
        </p:blipFill>
        <p:spPr>
          <a:xfrm>
            <a:off x="611188" y="1484313"/>
            <a:ext cx="6999287" cy="4140200"/>
          </a:xfrm>
          <a:noFill/>
        </p:spPr>
      </p:pic>
      <p:sp>
        <p:nvSpPr>
          <p:cNvPr id="38916" name="AutoShape 12"/>
          <p:cNvSpPr>
            <a:spLocks noChangeArrowheads="1"/>
          </p:cNvSpPr>
          <p:nvPr/>
        </p:nvSpPr>
        <p:spPr bwMode="auto">
          <a:xfrm rot="-5400000">
            <a:off x="6768307" y="3536156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sp>
        <p:nvSpPr>
          <p:cNvPr id="38917" name="Text Box 13"/>
          <p:cNvSpPr txBox="1">
            <a:spLocks noChangeArrowheads="1"/>
          </p:cNvSpPr>
          <p:nvPr/>
        </p:nvSpPr>
        <p:spPr bwMode="auto">
          <a:xfrm>
            <a:off x="7235825" y="2643188"/>
            <a:ext cx="1512888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Coeff on having a partner now slightly positive; getting a partner is insignificant; losing a partner is now large and positive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Random effects</a:t>
            </a:r>
          </a:p>
        </p:txBody>
      </p:sp>
      <p:pic>
        <p:nvPicPr>
          <p:cNvPr id="39939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 r="23622"/>
          <a:stretch>
            <a:fillRect/>
          </a:stretch>
        </p:blipFill>
        <p:spPr>
          <a:xfrm>
            <a:off x="539750" y="1557338"/>
            <a:ext cx="6999288" cy="4008437"/>
          </a:xfrm>
          <a:noFill/>
        </p:spPr>
      </p:pic>
      <p:sp>
        <p:nvSpPr>
          <p:cNvPr id="39940" name="AutoShape 6"/>
          <p:cNvSpPr>
            <a:spLocks noChangeArrowheads="1"/>
          </p:cNvSpPr>
          <p:nvPr/>
        </p:nvSpPr>
        <p:spPr bwMode="auto">
          <a:xfrm rot="-5400000">
            <a:off x="6839744" y="3393282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7308850" y="3500438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similar </a:t>
            </a:r>
          </a:p>
        </p:txBody>
      </p:sp>
      <p:sp>
        <p:nvSpPr>
          <p:cNvPr id="39942" name="AutoShape 12"/>
          <p:cNvSpPr>
            <a:spLocks noChangeArrowheads="1"/>
          </p:cNvSpPr>
          <p:nvPr/>
        </p:nvSpPr>
        <p:spPr bwMode="auto">
          <a:xfrm rot="-5400000">
            <a:off x="5680869" y="4891882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altLang="en-US"/>
          </a:p>
        </p:txBody>
      </p:sp>
      <p:sp>
        <p:nvSpPr>
          <p:cNvPr id="39943" name="Text Box 13"/>
          <p:cNvSpPr txBox="1">
            <a:spLocks noChangeArrowheads="1"/>
          </p:cNvSpPr>
          <p:nvPr/>
        </p:nvSpPr>
        <p:spPr bwMode="auto">
          <a:xfrm>
            <a:off x="6715125" y="4857750"/>
            <a:ext cx="228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Proportion of total residual variance attributable to the u’s  - c.f. random slopes models later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Collating the coefficients:</a:t>
            </a:r>
          </a:p>
        </p:txBody>
      </p:sp>
      <p:pic>
        <p:nvPicPr>
          <p:cNvPr id="40963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628775"/>
            <a:ext cx="6521450" cy="1414463"/>
          </a:xfr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Hausman test again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740650" cy="657225"/>
          </a:xfrm>
        </p:spPr>
        <p:txBody>
          <a:bodyPr/>
          <a:lstStyle/>
          <a:p>
            <a:pPr eaLnBrk="1" hangingPunct="1"/>
            <a:r>
              <a:rPr lang="en-GB" altLang="en-US" sz="1600" smtClean="0"/>
              <a:t>Have we cleaned up the specification sufficiently that the Hausman test will now fail to reject random effects?</a:t>
            </a: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971550" y="5589588"/>
            <a:ext cx="77406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No! Although the chi-squared statistic is smaller now (at 116.04), than previously (at 123.96)</a:t>
            </a:r>
          </a:p>
        </p:txBody>
      </p:sp>
      <p:pic>
        <p:nvPicPr>
          <p:cNvPr id="41989" name="Picture 8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 r="23622"/>
          <a:stretch>
            <a:fillRect/>
          </a:stretch>
        </p:blipFill>
        <p:spPr>
          <a:xfrm>
            <a:off x="1547813" y="1916113"/>
            <a:ext cx="6553200" cy="3505200"/>
          </a:xfr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Thinking about time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1600" smtClean="0"/>
              <a:t>Under FE, including “wave” or “year” as a continuous variable is not very useful, since it is treated as the deviation from the individual’s mean.</a:t>
            </a:r>
          </a:p>
          <a:p>
            <a:pPr eaLnBrk="1" hangingPunct="1"/>
            <a:r>
              <a:rPr lang="en-GB" altLang="en-US" sz="1600" smtClean="0"/>
              <a:t>We may not want to treat time as a linear trend (for example, if we are looking for a cut point related to social policy)</a:t>
            </a:r>
          </a:p>
          <a:p>
            <a:pPr eaLnBrk="1" hangingPunct="1"/>
            <a:r>
              <a:rPr lang="en-GB" altLang="en-US" sz="1600" smtClean="0"/>
              <a:t>Also, wave is very much correlated with individuals’ ages</a:t>
            </a:r>
          </a:p>
          <a:p>
            <a:pPr eaLnBrk="1" hangingPunct="1"/>
            <a:r>
              <a:rPr lang="en-GB" altLang="en-US" sz="1600" smtClean="0"/>
              <a:t>Can do FE or RE including time periods as dummies</a:t>
            </a:r>
          </a:p>
          <a:p>
            <a:pPr eaLnBrk="1" hangingPunct="1"/>
            <a:r>
              <a:rPr lang="en-GB" altLang="en-US" sz="1600" smtClean="0"/>
              <a:t>May be referred to as “two-way fixed effects”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Generate each dummy variable separately, or….</a:t>
            </a:r>
          </a:p>
          <a:p>
            <a:pPr eaLnBrk="1" hangingPunct="1"/>
            <a:endParaRPr lang="en-GB" altLang="en-US" sz="1600" smtClean="0"/>
          </a:p>
          <a:p>
            <a:pPr lvl="3" eaLnBrk="1" hangingPunct="1">
              <a:buFontTx/>
              <a:buNone/>
            </a:pPr>
            <a:r>
              <a:rPr lang="en-GB" altLang="en-US" sz="1300" b="1" smtClean="0">
                <a:latin typeface="Courier New" pitchFamily="49" charset="0"/>
              </a:rPr>
              <a:t> local i = 1</a:t>
            </a:r>
          </a:p>
          <a:p>
            <a:pPr lvl="3" eaLnBrk="1" hangingPunct="1">
              <a:buFontTx/>
              <a:buNone/>
            </a:pPr>
            <a:r>
              <a:rPr lang="en-GB" altLang="en-US" sz="1300" b="1" smtClean="0">
                <a:latin typeface="Courier New" pitchFamily="49" charset="0"/>
              </a:rPr>
              <a:t>  while `i' &lt;= 15 {</a:t>
            </a:r>
          </a:p>
          <a:p>
            <a:pPr lvl="3" eaLnBrk="1" hangingPunct="1">
              <a:buFontTx/>
              <a:buNone/>
            </a:pPr>
            <a:r>
              <a:rPr lang="en-GB" altLang="en-US" sz="1300" b="1" smtClean="0">
                <a:latin typeface="Courier New" pitchFamily="49" charset="0"/>
              </a:rPr>
              <a:t>     gen byte W`i' = (wave == `i')</a:t>
            </a:r>
          </a:p>
          <a:p>
            <a:pPr lvl="3" eaLnBrk="1" hangingPunct="1">
              <a:buFontTx/>
              <a:buNone/>
            </a:pPr>
            <a:r>
              <a:rPr lang="en-GB" altLang="en-US" sz="1300" b="1" smtClean="0">
                <a:latin typeface="Courier New" pitchFamily="49" charset="0"/>
              </a:rPr>
              <a:t>     local i = `i' + 1</a:t>
            </a:r>
          </a:p>
          <a:p>
            <a:pPr lvl="3" eaLnBrk="1" hangingPunct="1">
              <a:buFontTx/>
              <a:buNone/>
            </a:pPr>
            <a:r>
              <a:rPr lang="en-GB" altLang="en-US" sz="1300" b="1" smtClean="0">
                <a:latin typeface="Courier New" pitchFamily="49" charset="0"/>
              </a:rPr>
              <a:t>     } </a:t>
            </a:r>
          </a:p>
          <a:p>
            <a:pPr lvl="3" eaLnBrk="1" hangingPunct="1">
              <a:buFontTx/>
              <a:buNone/>
            </a:pPr>
            <a:endParaRPr lang="en-GB" altLang="en-US" sz="1300" b="1" smtClean="0">
              <a:latin typeface="Courier New" pitchFamily="49" charset="0"/>
            </a:endParaRPr>
          </a:p>
          <a:p>
            <a:pPr eaLnBrk="1" hangingPunct="1"/>
            <a:endParaRPr lang="en-GB" altLang="en-US" sz="13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Time variables insignificant here (as we would expect)</a:t>
            </a:r>
          </a:p>
        </p:txBody>
      </p:sp>
      <p:pic>
        <p:nvPicPr>
          <p:cNvPr id="44035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79500" y="1419225"/>
            <a:ext cx="7737475" cy="5078413"/>
          </a:xfr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400" smtClean="0"/>
              <a:t>Extending panel data models to discrete dependent variables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740650" cy="5399087"/>
          </a:xfrm>
        </p:spPr>
        <p:txBody>
          <a:bodyPr/>
          <a:lstStyle/>
          <a:p>
            <a:pPr eaLnBrk="1" hangingPunct="1"/>
            <a:r>
              <a:rPr lang="en-GB" altLang="en-US" smtClean="0"/>
              <a:t>Panel data extensions to logit and probit models</a:t>
            </a:r>
          </a:p>
          <a:p>
            <a:pPr eaLnBrk="1" hangingPunct="1"/>
            <a:r>
              <a:rPr lang="en-GB" altLang="en-US" smtClean="0"/>
              <a:t>Recap from Week 1:</a:t>
            </a:r>
          </a:p>
          <a:p>
            <a:pPr eaLnBrk="1" hangingPunct="1"/>
            <a:r>
              <a:rPr lang="en-GB" altLang="en-US" smtClean="0"/>
              <a:t>These models cover discrete (categorical) outcomes, eg psychological morbidity; whether one has a job;. Think of other examples.</a:t>
            </a:r>
          </a:p>
          <a:p>
            <a:pPr eaLnBrk="1" hangingPunct="1"/>
            <a:r>
              <a:rPr lang="en-GB" altLang="en-US" smtClean="0"/>
              <a:t>Outcome variable is always 0 or 1. Estimate: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z="2800" smtClean="0"/>
          </a:p>
          <a:p>
            <a:pPr eaLnBrk="1" hangingPunct="1"/>
            <a:endParaRPr lang="en-GB" altLang="en-US" sz="2800" smtClean="0"/>
          </a:p>
          <a:p>
            <a:pPr eaLnBrk="1" hangingPunct="1"/>
            <a:r>
              <a:rPr lang="en-GB" altLang="en-US" smtClean="0"/>
              <a:t>OLS (linear probability model) would set F(X,</a:t>
            </a:r>
            <a:r>
              <a:rPr lang="el-GR" altLang="en-US" smtClean="0"/>
              <a:t>β</a:t>
            </a:r>
            <a:r>
              <a:rPr lang="en-GB" altLang="en-US" smtClean="0"/>
              <a:t>) = X’</a:t>
            </a:r>
            <a:r>
              <a:rPr lang="el-GR" altLang="en-US" smtClean="0"/>
              <a:t>β</a:t>
            </a:r>
            <a:r>
              <a:rPr lang="en-GB" altLang="en-US" smtClean="0"/>
              <a:t> + </a:t>
            </a:r>
            <a:r>
              <a:rPr lang="el-GR" altLang="en-US" smtClean="0"/>
              <a:t>ε</a:t>
            </a:r>
            <a:endParaRPr lang="en-GB" altLang="en-US" smtClean="0"/>
          </a:p>
          <a:p>
            <a:pPr eaLnBrk="1" hangingPunct="1"/>
            <a:r>
              <a:rPr lang="en-GB" altLang="en-US" smtClean="0"/>
              <a:t>Inappropriate because:</a:t>
            </a:r>
          </a:p>
          <a:p>
            <a:pPr lvl="1" eaLnBrk="1" hangingPunct="1"/>
            <a:r>
              <a:rPr lang="en-GB" altLang="en-US" smtClean="0"/>
              <a:t>Heteroscedasticity: the outcome variable is always 0 or 1, </a:t>
            </a:r>
            <a:br>
              <a:rPr lang="en-GB" altLang="en-US" smtClean="0"/>
            </a:br>
            <a:r>
              <a:rPr lang="en-GB" altLang="en-US" smtClean="0"/>
              <a:t>so </a:t>
            </a:r>
            <a:r>
              <a:rPr lang="el-GR" altLang="en-US" smtClean="0"/>
              <a:t>ε</a:t>
            </a:r>
            <a:r>
              <a:rPr lang="en-GB" altLang="en-US" smtClean="0"/>
              <a:t> only takes the value -x’</a:t>
            </a:r>
            <a:r>
              <a:rPr lang="el-GR" altLang="en-US" smtClean="0"/>
              <a:t>β</a:t>
            </a:r>
            <a:r>
              <a:rPr lang="en-GB" altLang="en-US" smtClean="0"/>
              <a:t> or 1-x’</a:t>
            </a:r>
            <a:r>
              <a:rPr lang="el-GR" altLang="en-US" smtClean="0"/>
              <a:t>β</a:t>
            </a:r>
            <a:endParaRPr lang="en-GB" altLang="en-US" smtClean="0"/>
          </a:p>
          <a:p>
            <a:pPr lvl="1" eaLnBrk="1" hangingPunct="1"/>
            <a:r>
              <a:rPr lang="en-GB" altLang="en-US" smtClean="0"/>
              <a:t>More seriously, one cannot constrain estimated probabilities </a:t>
            </a:r>
            <a:br>
              <a:rPr lang="en-GB" altLang="en-US" smtClean="0"/>
            </a:br>
            <a:r>
              <a:rPr lang="en-GB" altLang="en-US" smtClean="0"/>
              <a:t>to lie between 0 and 1.</a:t>
            </a:r>
          </a:p>
          <a:p>
            <a:pPr eaLnBrk="1" hangingPunct="1"/>
            <a:endParaRPr lang="en-GB" altLang="en-US" sz="1600" smtClean="0"/>
          </a:p>
        </p:txBody>
      </p:sp>
      <p:graphicFrame>
        <p:nvGraphicFramePr>
          <p:cNvPr id="4506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619250" y="2997200"/>
          <a:ext cx="1749425" cy="608013"/>
        </p:xfrm>
        <a:graphic>
          <a:graphicData uri="http://schemas.openxmlformats.org/presentationml/2006/ole">
            <p:oleObj spid="_x0000_s45060" name="Equation" r:id="rId3" imgW="1460500" imgH="508000" progId="Equation.3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Extension of logit and probit to panel data: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58888"/>
            <a:ext cx="7848600" cy="3465512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 smtClean="0"/>
              <a:t>We won’t do the maths!</a:t>
            </a:r>
          </a:p>
          <a:p>
            <a:pPr eaLnBrk="1" hangingPunct="1">
              <a:defRPr/>
            </a:pPr>
            <a:r>
              <a:rPr lang="en-GB" altLang="en-US" dirty="0" smtClean="0"/>
              <a:t>But essentially, STATA maximises a likelihood function derived from the panel data specification</a:t>
            </a:r>
          </a:p>
          <a:p>
            <a:pPr eaLnBrk="1" hangingPunct="1">
              <a:defRPr/>
            </a:pPr>
            <a:r>
              <a:rPr lang="en-GB" altLang="en-US" dirty="0" smtClean="0"/>
              <a:t>Both random effects and fixed effects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GB" altLang="en-US" dirty="0" smtClean="0"/>
          </a:p>
          <a:p>
            <a:pPr eaLnBrk="1" hangingPunct="1">
              <a:defRPr/>
            </a:pPr>
            <a:r>
              <a:rPr lang="en-GB" altLang="en-US" dirty="0" smtClean="0"/>
              <a:t>First, generate the categorical variable indicating psychological morbidity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altLang="en-US" dirty="0" smtClean="0"/>
              <a:t>. </a:t>
            </a:r>
          </a:p>
          <a:p>
            <a:pPr lvl="2" eaLnBrk="1" hangingPunct="1">
              <a:buFontTx/>
              <a:buNone/>
              <a:defRPr/>
            </a:pPr>
            <a:r>
              <a:rPr lang="en-GB" altLang="en-US" b="1" dirty="0" smtClean="0">
                <a:latin typeface="Courier New" pitchFamily="49" charset="0"/>
              </a:rPr>
              <a:t> gen byte PM = (hlghq2 &gt; 2) if hlghq2 &gt;= 0 &amp; hlghq2 != .</a:t>
            </a:r>
          </a:p>
          <a:p>
            <a:pPr eaLnBrk="1" hangingPunct="1">
              <a:defRPr/>
            </a:pPr>
            <a:endParaRPr lang="en-GB" altLang="en-US" b="1" dirty="0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think about two sources of variation in panel data...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None/>
            </a:pPr>
            <a:r>
              <a:rPr lang="en-GB" sz="3200" dirty="0" smtClean="0"/>
              <a:t>Between variation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How does an individual vary, on average, from the sample mean?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 smtClean="0"/>
          </a:p>
        </p:txBody>
      </p:sp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971600" y="2204864"/>
          <a:ext cx="3406723" cy="1008112"/>
        </p:xfrm>
        <a:graphic>
          <a:graphicData uri="http://schemas.openxmlformats.org/presentationml/2006/ole">
            <p:oleObj spid="_x0000_s82946" name="Equation" r:id="rId4" imgW="1244520" imgH="368280" progId="Equation.3">
              <p:embed/>
            </p:oleObj>
          </a:graphicData>
        </a:graphic>
      </p:graphicFrame>
      <p:sp>
        <p:nvSpPr>
          <p:cNvPr id="6" name="Text Placeholder 2"/>
          <p:cNvSpPr>
            <a:spLocks noGrp="1"/>
          </p:cNvSpPr>
          <p:nvPr>
            <p:ph sz="half" idx="2"/>
          </p:nvPr>
        </p:nvSpPr>
        <p:spPr>
          <a:xfrm>
            <a:off x="5024438" y="1258889"/>
            <a:ext cx="3792537" cy="3394248"/>
          </a:xfrm>
        </p:spPr>
        <p:txBody>
          <a:bodyPr/>
          <a:lstStyle/>
          <a:p>
            <a:pPr>
              <a:buNone/>
            </a:pPr>
            <a:r>
              <a:rPr lang="en-GB" sz="3200" dirty="0" smtClean="0"/>
              <a:t>Within variation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How does an individual vary at any particular time point from his </a:t>
            </a:r>
            <a:r>
              <a:rPr lang="en-GB" i="1" dirty="0" smtClean="0"/>
              <a:t>individual mean</a:t>
            </a:r>
            <a:r>
              <a:rPr lang="en-GB" dirty="0" smtClean="0"/>
              <a:t>?</a:t>
            </a:r>
          </a:p>
          <a:p>
            <a:pPr>
              <a:buNone/>
            </a:pPr>
            <a:endParaRPr lang="en-GB" dirty="0" smtClean="0"/>
          </a:p>
        </p:txBody>
      </p:sp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5076056" y="1988840"/>
          <a:ext cx="3761797" cy="1080120"/>
        </p:xfrm>
        <a:graphic>
          <a:graphicData uri="http://schemas.openxmlformats.org/presentationml/2006/ole">
            <p:oleObj spid="_x0000_s82947" name="Equation" r:id="rId5" imgW="1282680" imgH="3682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2" y="508518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55575" y="4437112"/>
          <a:ext cx="7632849" cy="1840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07"/>
                <a:gridCol w="1090407"/>
                <a:gridCol w="1090407"/>
                <a:gridCol w="1090407"/>
                <a:gridCol w="1090407"/>
                <a:gridCol w="1090407"/>
                <a:gridCol w="1090407"/>
              </a:tblGrid>
              <a:tr h="60006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Person Mean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Jane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Joe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403648" y="6453336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Average income for sample: £10 per year</a:t>
            </a:r>
            <a:endParaRPr lang="en-GB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Fixed effects estimates – xtlogit (clogit)</a:t>
            </a:r>
          </a:p>
        </p:txBody>
      </p:sp>
      <p:pic>
        <p:nvPicPr>
          <p:cNvPr id="47107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412875"/>
            <a:ext cx="8353425" cy="4021138"/>
          </a:xfrm>
          <a:noFill/>
        </p:spPr>
      </p:pic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1079500" y="5661025"/>
            <a:ext cx="77374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Losing a partner, being unemployed or sick, and being in bad health are associated with psychological morbidity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Negative in age throughout the human life span</a:t>
            </a:r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6877050" y="4292600"/>
            <a:ext cx="1727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Is losing a partner necessarily causing the psychological morbidity?</a:t>
            </a:r>
          </a:p>
        </p:txBody>
      </p:sp>
      <p:sp>
        <p:nvSpPr>
          <p:cNvPr id="47110" name="AutoShape 8"/>
          <p:cNvSpPr>
            <a:spLocks noChangeArrowheads="1"/>
          </p:cNvSpPr>
          <p:nvPr/>
        </p:nvSpPr>
        <p:spPr bwMode="auto">
          <a:xfrm rot="-5400000">
            <a:off x="6265069" y="4472782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Adding some more variables:</a:t>
            </a:r>
          </a:p>
        </p:txBody>
      </p:sp>
      <p:pic>
        <p:nvPicPr>
          <p:cNvPr id="48131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2420938"/>
            <a:ext cx="7737475" cy="3836987"/>
          </a:xfrm>
          <a:noFill/>
        </p:spPr>
      </p:pic>
      <p:sp>
        <p:nvSpPr>
          <p:cNvPr id="48132" name="Rectangle 6"/>
          <p:cNvSpPr>
            <a:spLocks noChangeArrowheads="1"/>
          </p:cNvSpPr>
          <p:nvPr/>
        </p:nvSpPr>
        <p:spPr bwMode="auto">
          <a:xfrm>
            <a:off x="755650" y="1268413"/>
            <a:ext cx="77374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We know that women sometimes suffer from post-natal depression. Try total number of children, and children aged 0-2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Total number of children is insignificant, but children 0-2 is significant.</a:t>
            </a:r>
          </a:p>
        </p:txBody>
      </p:sp>
      <p:sp>
        <p:nvSpPr>
          <p:cNvPr id="48133" name="Text Box 7"/>
          <p:cNvSpPr txBox="1">
            <a:spLocks noChangeArrowheads="1"/>
          </p:cNvSpPr>
          <p:nvPr/>
        </p:nvSpPr>
        <p:spPr bwMode="auto">
          <a:xfrm>
            <a:off x="6877050" y="3573463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Next step???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Yes, we should separate men and women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258888"/>
            <a:ext cx="8208962" cy="730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altLang="en-US" sz="1200" b="1" smtClean="0">
                <a:latin typeface="Courier New" pitchFamily="49" charset="0"/>
              </a:rPr>
              <a:t> sort female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sz="1200" b="1" smtClean="0">
                <a:latin typeface="Courier New" pitchFamily="49" charset="0"/>
              </a:rPr>
              <a:t> by female: xtlogit PM partner get_pnr lose_pnr female ue_sick age age2 badh nch02, fe</a:t>
            </a:r>
          </a:p>
          <a:p>
            <a:pPr eaLnBrk="1" hangingPunct="1"/>
            <a:endParaRPr lang="en-GB" altLang="en-US" sz="1200" b="1" smtClean="0">
              <a:latin typeface="Courier New" pitchFamily="49" charset="0"/>
            </a:endParaRPr>
          </a:p>
        </p:txBody>
      </p:sp>
      <p:pic>
        <p:nvPicPr>
          <p:cNvPr id="49156" name="Picture 4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 r="23622"/>
          <a:stretch>
            <a:fillRect/>
          </a:stretch>
        </p:blipFill>
        <p:spPr>
          <a:xfrm>
            <a:off x="611188" y="2205038"/>
            <a:ext cx="6999287" cy="1335087"/>
          </a:xfrm>
          <a:noFill/>
        </p:spPr>
      </p:pic>
      <p:pic>
        <p:nvPicPr>
          <p:cNvPr id="49157" name="Picture 6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/>
          <a:srcRect r="23622"/>
          <a:stretch>
            <a:fillRect/>
          </a:stretch>
        </p:blipFill>
        <p:spPr>
          <a:xfrm>
            <a:off x="538163" y="4005263"/>
            <a:ext cx="7064375" cy="1482725"/>
          </a:xfrm>
          <a:noFill/>
        </p:spPr>
      </p:pic>
      <p:sp>
        <p:nvSpPr>
          <p:cNvPr id="49158" name="Text Box 10"/>
          <p:cNvSpPr txBox="1">
            <a:spLocks noChangeArrowheads="1"/>
          </p:cNvSpPr>
          <p:nvPr/>
        </p:nvSpPr>
        <p:spPr bwMode="auto">
          <a:xfrm>
            <a:off x="754063" y="1917700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Men</a:t>
            </a:r>
          </a:p>
        </p:txBody>
      </p:sp>
      <p:sp>
        <p:nvSpPr>
          <p:cNvPr id="49159" name="Text Box 11"/>
          <p:cNvSpPr txBox="1">
            <a:spLocks noChangeArrowheads="1"/>
          </p:cNvSpPr>
          <p:nvPr/>
        </p:nvSpPr>
        <p:spPr bwMode="auto">
          <a:xfrm>
            <a:off x="682625" y="3717925"/>
            <a:ext cx="792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Women</a:t>
            </a:r>
          </a:p>
        </p:txBody>
      </p:sp>
      <p:sp>
        <p:nvSpPr>
          <p:cNvPr id="49160" name="Rectangle 12"/>
          <p:cNvSpPr>
            <a:spLocks noChangeArrowheads="1"/>
          </p:cNvSpPr>
          <p:nvPr/>
        </p:nvSpPr>
        <p:spPr bwMode="auto">
          <a:xfrm>
            <a:off x="468313" y="5805488"/>
            <a:ext cx="82089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endParaRPr lang="en-US" altLang="en-US" sz="1200" b="1">
              <a:latin typeface="Courier New" pitchFamily="49" charset="0"/>
            </a:endParaRPr>
          </a:p>
        </p:txBody>
      </p:sp>
      <p:sp>
        <p:nvSpPr>
          <p:cNvPr id="49161" name="Rectangle 13"/>
          <p:cNvSpPr>
            <a:spLocks noChangeArrowheads="1"/>
          </p:cNvSpPr>
          <p:nvPr/>
        </p:nvSpPr>
        <p:spPr bwMode="auto">
          <a:xfrm>
            <a:off x="684213" y="5661025"/>
            <a:ext cx="77374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Relationship between PM and young children is confined to women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Any other gender differences?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Back to random effects</a:t>
            </a:r>
          </a:p>
        </p:txBody>
      </p:sp>
      <p:pic>
        <p:nvPicPr>
          <p:cNvPr id="50179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1484313"/>
            <a:ext cx="7737475" cy="3497262"/>
          </a:xfrm>
          <a:noFill/>
        </p:spPr>
      </p:pic>
      <p:sp>
        <p:nvSpPr>
          <p:cNvPr id="50180" name="Rectangle 6"/>
          <p:cNvSpPr>
            <a:spLocks noChangeArrowheads="1"/>
          </p:cNvSpPr>
          <p:nvPr/>
        </p:nvSpPr>
        <p:spPr bwMode="auto">
          <a:xfrm>
            <a:off x="684213" y="5661025"/>
            <a:ext cx="77374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Estimates are VERY similar to FE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Testing between FE and RE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258888"/>
            <a:ext cx="8496300" cy="946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altLang="en-US" sz="1200" b="1" smtClean="0">
                <a:latin typeface="Courier New" pitchFamily="49" charset="0"/>
              </a:rPr>
              <a:t>  quietly xtlogit PM partner get_pnr lose_pnr female ue_sick age age2 badh nch02, fe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sz="1200" b="1" smtClean="0">
                <a:latin typeface="Courier New" pitchFamily="49" charset="0"/>
              </a:rPr>
              <a:t>  estimates store fixed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sz="1200" b="1" smtClean="0">
                <a:latin typeface="Courier New" pitchFamily="49" charset="0"/>
              </a:rPr>
              <a:t>  quietly xtlogit PM partner get_pnr lose_pnr female ue_sick age age2 badh nch02, 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sz="1200" b="1" smtClean="0">
                <a:latin typeface="Courier New" pitchFamily="49" charset="0"/>
              </a:rPr>
              <a:t>  hausman fixed .</a:t>
            </a:r>
          </a:p>
        </p:txBody>
      </p:sp>
      <p:pic>
        <p:nvPicPr>
          <p:cNvPr id="51204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 r="23622"/>
          <a:stretch>
            <a:fillRect/>
          </a:stretch>
        </p:blipFill>
        <p:spPr>
          <a:xfrm>
            <a:off x="971550" y="2420938"/>
            <a:ext cx="7416800" cy="3255962"/>
          </a:xfrm>
          <a:noFill/>
        </p:spPr>
      </p:pic>
      <p:sp>
        <p:nvSpPr>
          <p:cNvPr id="51205" name="Rectangle 6"/>
          <p:cNvSpPr>
            <a:spLocks noChangeArrowheads="1"/>
          </p:cNvSpPr>
          <p:nvPr/>
        </p:nvSpPr>
        <p:spPr bwMode="auto">
          <a:xfrm>
            <a:off x="684213" y="5661025"/>
            <a:ext cx="77374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Random effects is rejected again.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Random effects probit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885113" cy="657225"/>
          </a:xfrm>
        </p:spPr>
        <p:txBody>
          <a:bodyPr/>
          <a:lstStyle/>
          <a:p>
            <a:pPr eaLnBrk="1" hangingPunct="1"/>
            <a:r>
              <a:rPr lang="en-GB" altLang="en-US" sz="1600" smtClean="0"/>
              <a:t>No fixed effects command available, as  there does not exist a sufficient statistic allowing the fixed effects to be conditioned out of the likelihood.</a:t>
            </a:r>
          </a:p>
        </p:txBody>
      </p:sp>
      <p:pic>
        <p:nvPicPr>
          <p:cNvPr id="52228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 r="23622"/>
          <a:stretch>
            <a:fillRect/>
          </a:stretch>
        </p:blipFill>
        <p:spPr>
          <a:xfrm>
            <a:off x="971550" y="2420938"/>
            <a:ext cx="6919913" cy="3962400"/>
          </a:xfr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Why aren’t the sets of coefficients more similar?</a:t>
            </a:r>
          </a:p>
        </p:txBody>
      </p:sp>
      <p:pic>
        <p:nvPicPr>
          <p:cNvPr id="53251" name="Picture 4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 r="39775"/>
          <a:stretch>
            <a:fillRect/>
          </a:stretch>
        </p:blipFill>
        <p:spPr>
          <a:xfrm>
            <a:off x="827088" y="1700213"/>
            <a:ext cx="6521450" cy="3527425"/>
          </a:xfrm>
          <a:noFill/>
        </p:spPr>
      </p:pic>
      <p:sp>
        <p:nvSpPr>
          <p:cNvPr id="53252" name="Rectangle 7"/>
          <p:cNvSpPr>
            <a:spLocks noChangeArrowheads="1"/>
          </p:cNvSpPr>
          <p:nvPr/>
        </p:nvSpPr>
        <p:spPr bwMode="auto">
          <a:xfrm>
            <a:off x="611188" y="5445125"/>
            <a:ext cx="7885112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lang="en-GB" altLang="en-US" sz="1600"/>
              <a:t>Remember the conversion scale from Week 1…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xtsum in STATA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740650" cy="369887"/>
          </a:xfrm>
        </p:spPr>
        <p:txBody>
          <a:bodyPr/>
          <a:lstStyle/>
          <a:p>
            <a:r>
              <a:rPr lang="en-GB" sz="1500" smtClean="0"/>
              <a:t>Similar to ordinary “sum” command </a:t>
            </a:r>
          </a:p>
        </p:txBody>
      </p:sp>
      <p:pic>
        <p:nvPicPr>
          <p:cNvPr id="37892" name="Picture 12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 r="31496"/>
          <a:stretch>
            <a:fillRect/>
          </a:stretch>
        </p:blipFill>
        <p:spPr>
          <a:xfrm>
            <a:off x="611188" y="1844675"/>
            <a:ext cx="6010275" cy="4222750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xtsum in STATA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0" y="1258888"/>
            <a:ext cx="7740650" cy="369887"/>
          </a:xfrm>
        </p:spPr>
        <p:txBody>
          <a:bodyPr/>
          <a:lstStyle/>
          <a:p>
            <a:r>
              <a:rPr lang="en-GB" sz="1500" smtClean="0"/>
              <a:t>Similar to ordinary “sum” command </a:t>
            </a:r>
          </a:p>
        </p:txBody>
      </p:sp>
      <p:pic>
        <p:nvPicPr>
          <p:cNvPr id="37892" name="Picture 12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 r="31496"/>
          <a:stretch>
            <a:fillRect/>
          </a:stretch>
        </p:blipFill>
        <p:spPr>
          <a:xfrm>
            <a:off x="611188" y="1844675"/>
            <a:ext cx="6010275" cy="4222750"/>
          </a:xfrm>
          <a:noFill/>
        </p:spPr>
      </p:pic>
      <p:sp>
        <p:nvSpPr>
          <p:cNvPr id="37893" name="AutoShape 13"/>
          <p:cNvSpPr>
            <a:spLocks noChangeArrowheads="1"/>
          </p:cNvSpPr>
          <p:nvPr/>
        </p:nvSpPr>
        <p:spPr bwMode="auto">
          <a:xfrm rot="-6620020">
            <a:off x="6623844" y="2672557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Text Box 14"/>
          <p:cNvSpPr txBox="1">
            <a:spLocks noChangeArrowheads="1"/>
          </p:cNvSpPr>
          <p:nvPr/>
        </p:nvSpPr>
        <p:spPr bwMode="auto">
          <a:xfrm>
            <a:off x="7164388" y="2492375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Times New Roman" pitchFamily="18" charset="0"/>
              </a:rPr>
              <a:t>All variation is “between”</a:t>
            </a:r>
          </a:p>
        </p:txBody>
      </p:sp>
      <p:sp>
        <p:nvSpPr>
          <p:cNvPr id="37895" name="AutoShape 15"/>
          <p:cNvSpPr>
            <a:spLocks noChangeArrowheads="1"/>
          </p:cNvSpPr>
          <p:nvPr/>
        </p:nvSpPr>
        <p:spPr bwMode="auto">
          <a:xfrm rot="-4373939">
            <a:off x="6623844" y="5553869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Text Box 16"/>
          <p:cNvSpPr txBox="1">
            <a:spLocks noChangeArrowheads="1"/>
          </p:cNvSpPr>
          <p:nvPr/>
        </p:nvSpPr>
        <p:spPr bwMode="auto">
          <a:xfrm>
            <a:off x="7092950" y="5805488"/>
            <a:ext cx="18716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Times New Roman" pitchFamily="18" charset="0"/>
              </a:rPr>
              <a:t>All variation is within, because this is a balanced sample</a:t>
            </a:r>
          </a:p>
        </p:txBody>
      </p:sp>
      <p:sp>
        <p:nvSpPr>
          <p:cNvPr id="37897" name="AutoShape 17"/>
          <p:cNvSpPr>
            <a:spLocks noChangeArrowheads="1"/>
          </p:cNvSpPr>
          <p:nvPr/>
        </p:nvSpPr>
        <p:spPr bwMode="auto">
          <a:xfrm rot="-6620020">
            <a:off x="4823619" y="2024857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Text Box 18"/>
          <p:cNvSpPr txBox="1">
            <a:spLocks noChangeArrowheads="1"/>
          </p:cNvSpPr>
          <p:nvPr/>
        </p:nvSpPr>
        <p:spPr bwMode="auto">
          <a:xfrm>
            <a:off x="5219700" y="2060575"/>
            <a:ext cx="316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Times New Roman" pitchFamily="18" charset="0"/>
              </a:rPr>
              <a:t>Have chosen a balanced sample</a:t>
            </a:r>
          </a:p>
        </p:txBody>
      </p:sp>
      <p:sp>
        <p:nvSpPr>
          <p:cNvPr id="37899" name="AutoShape 19"/>
          <p:cNvSpPr>
            <a:spLocks noChangeArrowheads="1"/>
          </p:cNvSpPr>
          <p:nvPr/>
        </p:nvSpPr>
        <p:spPr bwMode="auto">
          <a:xfrm rot="-6620020">
            <a:off x="6623844" y="3320257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Text Box 20"/>
          <p:cNvSpPr txBox="1">
            <a:spLocks noChangeArrowheads="1"/>
          </p:cNvSpPr>
          <p:nvPr/>
        </p:nvSpPr>
        <p:spPr bwMode="auto">
          <a:xfrm>
            <a:off x="7164388" y="3141663"/>
            <a:ext cx="12954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Times New Roman" pitchFamily="18" charset="0"/>
              </a:rPr>
              <a:t>Most variation is “between”, because it’s fairly rare to switch between having and not having a partner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More on xtsum….</a:t>
            </a:r>
          </a:p>
        </p:txBody>
      </p:sp>
      <p:pic>
        <p:nvPicPr>
          <p:cNvPr id="38915" name="Picture 7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1628775"/>
            <a:ext cx="6010275" cy="4222750"/>
          </a:xfrm>
          <a:noFill/>
        </p:spPr>
      </p:pic>
      <p:sp>
        <p:nvSpPr>
          <p:cNvPr id="38916" name="AutoShape 10"/>
          <p:cNvSpPr>
            <a:spLocks noChangeArrowheads="1"/>
          </p:cNvSpPr>
          <p:nvPr/>
        </p:nvSpPr>
        <p:spPr bwMode="auto">
          <a:xfrm rot="-6620020">
            <a:off x="6839744" y="2429669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Text Box 11"/>
          <p:cNvSpPr txBox="1">
            <a:spLocks noChangeArrowheads="1"/>
          </p:cNvSpPr>
          <p:nvPr/>
        </p:nvSpPr>
        <p:spPr bwMode="auto">
          <a:xfrm>
            <a:off x="7235825" y="1989138"/>
            <a:ext cx="15113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Times New Roman" pitchFamily="18" charset="0"/>
              </a:rPr>
              <a:t>Observations with non-missing variable</a:t>
            </a:r>
          </a:p>
        </p:txBody>
      </p:sp>
      <p:sp>
        <p:nvSpPr>
          <p:cNvPr id="38918" name="AutoShape 12"/>
          <p:cNvSpPr>
            <a:spLocks noChangeArrowheads="1"/>
          </p:cNvSpPr>
          <p:nvPr/>
        </p:nvSpPr>
        <p:spPr bwMode="auto">
          <a:xfrm rot="-3074623">
            <a:off x="6768307" y="3104356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Text Box 13"/>
          <p:cNvSpPr txBox="1">
            <a:spLocks noChangeArrowheads="1"/>
          </p:cNvSpPr>
          <p:nvPr/>
        </p:nvSpPr>
        <p:spPr bwMode="auto">
          <a:xfrm>
            <a:off x="6948488" y="3644900"/>
            <a:ext cx="1511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Times New Roman" pitchFamily="18" charset="0"/>
              </a:rPr>
              <a:t>Average number of time-points</a:t>
            </a:r>
          </a:p>
        </p:txBody>
      </p:sp>
      <p:sp>
        <p:nvSpPr>
          <p:cNvPr id="38920" name="AutoShape 14"/>
          <p:cNvSpPr>
            <a:spLocks noChangeArrowheads="1"/>
          </p:cNvSpPr>
          <p:nvPr/>
        </p:nvSpPr>
        <p:spPr bwMode="auto">
          <a:xfrm rot="-5186093">
            <a:off x="6819107" y="2726531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Text Box 15"/>
          <p:cNvSpPr txBox="1">
            <a:spLocks noChangeArrowheads="1"/>
          </p:cNvSpPr>
          <p:nvPr/>
        </p:nvSpPr>
        <p:spPr bwMode="auto">
          <a:xfrm>
            <a:off x="7308850" y="2852738"/>
            <a:ext cx="1511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Times New Roman" pitchFamily="18" charset="0"/>
              </a:rPr>
              <a:t>Number of individuals</a:t>
            </a:r>
          </a:p>
        </p:txBody>
      </p:sp>
      <p:sp>
        <p:nvSpPr>
          <p:cNvPr id="38922" name="AutoShape 16"/>
          <p:cNvSpPr>
            <a:spLocks noChangeArrowheads="1"/>
          </p:cNvSpPr>
          <p:nvPr/>
        </p:nvSpPr>
        <p:spPr bwMode="auto">
          <a:xfrm rot="-2811852">
            <a:off x="5687219" y="4912519"/>
            <a:ext cx="215900" cy="1357312"/>
          </a:xfrm>
          <a:prstGeom prst="upArrow">
            <a:avLst>
              <a:gd name="adj1" fmla="val 50000"/>
              <a:gd name="adj2" fmla="val 1571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Text Box 17"/>
          <p:cNvSpPr txBox="1">
            <a:spLocks noChangeArrowheads="1"/>
          </p:cNvSpPr>
          <p:nvPr/>
        </p:nvSpPr>
        <p:spPr bwMode="auto">
          <a:xfrm>
            <a:off x="755650" y="6092825"/>
            <a:ext cx="8064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Times New Roman" pitchFamily="18" charset="0"/>
              </a:rPr>
              <a:t>Min &amp; max refer to individual deviation from own averages, with global averages added back in. </a:t>
            </a:r>
          </a:p>
        </p:txBody>
      </p:sp>
      <p:sp>
        <p:nvSpPr>
          <p:cNvPr id="38924" name="AutoShape 18"/>
          <p:cNvSpPr>
            <a:spLocks noChangeArrowheads="1"/>
          </p:cNvSpPr>
          <p:nvPr/>
        </p:nvSpPr>
        <p:spPr bwMode="auto">
          <a:xfrm rot="-5400000">
            <a:off x="6053138" y="4316412"/>
            <a:ext cx="215900" cy="1431925"/>
          </a:xfrm>
          <a:prstGeom prst="upArrow">
            <a:avLst>
              <a:gd name="adj1" fmla="val 50000"/>
              <a:gd name="adj2" fmla="val 1658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Text Box 19"/>
          <p:cNvSpPr txBox="1">
            <a:spLocks noChangeArrowheads="1"/>
          </p:cNvSpPr>
          <p:nvPr/>
        </p:nvSpPr>
        <p:spPr bwMode="auto">
          <a:xfrm>
            <a:off x="6877050" y="48688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Times New Roman" pitchFamily="18" charset="0"/>
              </a:rPr>
              <a:t>Min &amp; max refer to x</a:t>
            </a:r>
            <a:r>
              <a:rPr lang="en-GB" sz="1400" baseline="-25000">
                <a:latin typeface="Times New Roman" pitchFamily="18" charset="0"/>
              </a:rPr>
              <a:t>i</a:t>
            </a:r>
            <a:r>
              <a:rPr lang="en-GB" sz="1400">
                <a:latin typeface="Times New Roman" pitchFamily="18" charset="0"/>
              </a:rPr>
              <a:t>-bar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Types of variable</a:t>
            </a:r>
          </a:p>
        </p:txBody>
      </p:sp>
      <p:sp>
        <p:nvSpPr>
          <p:cNvPr id="5123" name="Rectangle 22"/>
          <p:cNvSpPr>
            <a:spLocks noChangeArrowheads="1"/>
          </p:cNvSpPr>
          <p:nvPr/>
        </p:nvSpPr>
        <p:spPr bwMode="auto">
          <a:xfrm>
            <a:off x="1079500" y="1258888"/>
            <a:ext cx="7737475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1950" indent="-36195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</a:pPr>
            <a:endParaRPr lang="en-US" altLang="en-US"/>
          </a:p>
        </p:txBody>
      </p:sp>
      <p:sp>
        <p:nvSpPr>
          <p:cNvPr id="5124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1079500" y="1258888"/>
            <a:ext cx="7737475" cy="5399087"/>
          </a:xfrm>
          <a:noFill/>
        </p:spPr>
        <p:txBody>
          <a:bodyPr/>
          <a:lstStyle/>
          <a:p>
            <a:r>
              <a:rPr lang="en-GB" altLang="en-US" dirty="0" smtClean="0"/>
              <a:t>Those which vary between individuals but hardly ever over time</a:t>
            </a:r>
          </a:p>
          <a:p>
            <a:pPr lvl="1"/>
            <a:r>
              <a:rPr lang="en-GB" altLang="en-US" sz="1300" dirty="0" smtClean="0"/>
              <a:t>Sex</a:t>
            </a:r>
          </a:p>
          <a:p>
            <a:pPr lvl="1"/>
            <a:r>
              <a:rPr lang="en-GB" altLang="en-US" sz="1300" dirty="0" smtClean="0"/>
              <a:t>Ethnicity</a:t>
            </a:r>
          </a:p>
          <a:p>
            <a:pPr lvl="1"/>
            <a:r>
              <a:rPr lang="en-GB" altLang="en-US" sz="1300" dirty="0" smtClean="0"/>
              <a:t>Parents’ social class when you were 14</a:t>
            </a:r>
          </a:p>
          <a:p>
            <a:pPr lvl="1"/>
            <a:r>
              <a:rPr lang="en-GB" altLang="en-US" sz="1300" dirty="0" smtClean="0"/>
              <a:t>The type of primary school you attended (once you’ve become an adult)</a:t>
            </a:r>
          </a:p>
          <a:p>
            <a:r>
              <a:rPr lang="en-GB" altLang="en-US" dirty="0" smtClean="0"/>
              <a:t>Those which vary over time, but not between individuals</a:t>
            </a:r>
          </a:p>
          <a:p>
            <a:pPr lvl="1"/>
            <a:r>
              <a:rPr lang="en-GB" altLang="en-US" sz="1300" dirty="0" smtClean="0"/>
              <a:t>The retail price index</a:t>
            </a:r>
          </a:p>
          <a:p>
            <a:pPr lvl="1"/>
            <a:r>
              <a:rPr lang="en-GB" altLang="en-US" sz="1300" dirty="0" smtClean="0"/>
              <a:t>National unemployment rates</a:t>
            </a:r>
          </a:p>
          <a:p>
            <a:pPr lvl="1"/>
            <a:r>
              <a:rPr lang="en-GB" altLang="en-US" sz="1300" dirty="0" smtClean="0"/>
              <a:t>Age, in a cohort study</a:t>
            </a:r>
          </a:p>
          <a:p>
            <a:r>
              <a:rPr lang="en-GB" altLang="en-US" dirty="0" smtClean="0"/>
              <a:t>Those which vary both over time and between individuals</a:t>
            </a:r>
          </a:p>
          <a:p>
            <a:pPr lvl="1"/>
            <a:r>
              <a:rPr lang="en-GB" altLang="en-US" sz="1300" dirty="0" smtClean="0"/>
              <a:t>Income</a:t>
            </a:r>
          </a:p>
          <a:p>
            <a:pPr lvl="1"/>
            <a:r>
              <a:rPr lang="en-GB" altLang="en-US" sz="1300" dirty="0" smtClean="0"/>
              <a:t>Health</a:t>
            </a:r>
          </a:p>
          <a:p>
            <a:pPr lvl="1"/>
            <a:r>
              <a:rPr lang="en-GB" altLang="en-US" sz="1300" dirty="0" smtClean="0"/>
              <a:t>Psychological wellbeing</a:t>
            </a:r>
          </a:p>
          <a:p>
            <a:pPr lvl="1"/>
            <a:r>
              <a:rPr lang="en-GB" altLang="en-US" sz="1300" dirty="0" smtClean="0"/>
              <a:t>Number of children you have</a:t>
            </a:r>
          </a:p>
          <a:p>
            <a:pPr lvl="1"/>
            <a:r>
              <a:rPr lang="en-GB" altLang="en-US" sz="1300" dirty="0" smtClean="0"/>
              <a:t>Marital status</a:t>
            </a:r>
          </a:p>
          <a:p>
            <a:r>
              <a:rPr lang="en-GB" altLang="en-US" dirty="0" smtClean="0"/>
              <a:t>Trend variables</a:t>
            </a:r>
          </a:p>
          <a:p>
            <a:pPr lvl="1"/>
            <a:r>
              <a:rPr lang="en-GB" altLang="en-US" sz="1300" dirty="0" smtClean="0"/>
              <a:t>Vary between individuals and over time, but in highly predictable ways:</a:t>
            </a:r>
          </a:p>
          <a:p>
            <a:pPr lvl="1"/>
            <a:r>
              <a:rPr lang="en-GB" altLang="en-US" sz="1300" dirty="0" smtClean="0"/>
              <a:t>Age</a:t>
            </a:r>
          </a:p>
          <a:p>
            <a:pPr lvl="1"/>
            <a:r>
              <a:rPr lang="en-GB" altLang="en-US" sz="1300" dirty="0" smtClean="0"/>
              <a:t>Year</a:t>
            </a:r>
          </a:p>
          <a:p>
            <a:pPr lvl="1"/>
            <a:endParaRPr lang="en-GB" altLang="en-US" sz="13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Within and between estimators</a:t>
            </a:r>
          </a:p>
        </p:txBody>
      </p:sp>
      <p:graphicFrame>
        <p:nvGraphicFramePr>
          <p:cNvPr id="12291" name="Object 2"/>
          <p:cNvGraphicFramePr>
            <a:graphicFrameLocks noChangeAspect="1"/>
          </p:cNvGraphicFramePr>
          <p:nvPr>
            <p:ph idx="1"/>
          </p:nvPr>
        </p:nvGraphicFramePr>
        <p:xfrm>
          <a:off x="900113" y="2139950"/>
          <a:ext cx="4672012" cy="3557588"/>
        </p:xfrm>
        <a:graphic>
          <a:graphicData uri="http://schemas.openxmlformats.org/presentationml/2006/ole">
            <p:oleObj spid="_x0000_s12291" name="Equation" r:id="rId4" imgW="3619500" imgH="2755900" progId="Equation.3">
              <p:embed/>
            </p:oleObj>
          </a:graphicData>
        </a:graphic>
      </p:graphicFrame>
      <p:sp>
        <p:nvSpPr>
          <p:cNvPr id="12292" name="AutoShape 6"/>
          <p:cNvSpPr>
            <a:spLocks noChangeArrowheads="1"/>
          </p:cNvSpPr>
          <p:nvPr/>
        </p:nvSpPr>
        <p:spPr bwMode="auto">
          <a:xfrm rot="-8036702">
            <a:off x="2366169" y="1664494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2627313" y="1341438"/>
            <a:ext cx="28813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Individual-specific, fixed over time</a:t>
            </a:r>
          </a:p>
        </p:txBody>
      </p:sp>
      <p:sp>
        <p:nvSpPr>
          <p:cNvPr id="12294" name="AutoShape 8"/>
          <p:cNvSpPr>
            <a:spLocks noChangeArrowheads="1"/>
          </p:cNvSpPr>
          <p:nvPr/>
        </p:nvSpPr>
        <p:spPr bwMode="auto">
          <a:xfrm rot="-5400000">
            <a:off x="2959894" y="1980407"/>
            <a:ext cx="215900" cy="576262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419475" y="1989138"/>
            <a:ext cx="5040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Varies over time, usual assumptions apply (mean zero, homoscedastic, uncorrelated with x or </a:t>
            </a:r>
            <a:r>
              <a:rPr lang="en-GB" altLang="en-US" sz="1400" i="1">
                <a:latin typeface="Times New Roman" pitchFamily="18" charset="0"/>
              </a:rPr>
              <a:t>u</a:t>
            </a:r>
            <a:r>
              <a:rPr lang="en-GB" altLang="en-US" sz="1400">
                <a:latin typeface="Times New Roman" pitchFamily="18" charset="0"/>
              </a:rPr>
              <a:t> or itself)</a:t>
            </a:r>
          </a:p>
        </p:txBody>
      </p:sp>
      <p:sp>
        <p:nvSpPr>
          <p:cNvPr id="12296" name="AutoShape 10"/>
          <p:cNvSpPr>
            <a:spLocks noChangeArrowheads="1"/>
          </p:cNvSpPr>
          <p:nvPr/>
        </p:nvSpPr>
        <p:spPr bwMode="auto">
          <a:xfrm rot="-5400000">
            <a:off x="3167857" y="2817018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3708400" y="2924175"/>
            <a:ext cx="2881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This is the “between” estimator</a:t>
            </a:r>
          </a:p>
        </p:txBody>
      </p:sp>
      <p:sp>
        <p:nvSpPr>
          <p:cNvPr id="12298" name="AutoShape 12"/>
          <p:cNvSpPr>
            <a:spLocks noChangeArrowheads="1"/>
          </p:cNvSpPr>
          <p:nvPr/>
        </p:nvSpPr>
        <p:spPr bwMode="auto">
          <a:xfrm rot="-5400000">
            <a:off x="3815557" y="3609181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9" name="Text Box 13"/>
          <p:cNvSpPr txBox="1">
            <a:spLocks noChangeArrowheads="1"/>
          </p:cNvSpPr>
          <p:nvPr/>
        </p:nvSpPr>
        <p:spPr bwMode="auto">
          <a:xfrm>
            <a:off x="4356100" y="3716338"/>
            <a:ext cx="4464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Times New Roman" pitchFamily="18" charset="0"/>
              </a:rPr>
              <a:t>And this is the “within” estimator – “fixed effects”</a:t>
            </a:r>
          </a:p>
        </p:txBody>
      </p:sp>
      <p:sp>
        <p:nvSpPr>
          <p:cNvPr id="12300" name="AutoShape 19"/>
          <p:cNvSpPr>
            <a:spLocks noChangeArrowheads="1"/>
          </p:cNvSpPr>
          <p:nvPr/>
        </p:nvSpPr>
        <p:spPr bwMode="auto">
          <a:xfrm rot="-5400000">
            <a:off x="5904707" y="5264943"/>
            <a:ext cx="215900" cy="576263"/>
          </a:xfrm>
          <a:prstGeom prst="up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1" name="Text Box 20"/>
          <p:cNvSpPr txBox="1">
            <a:spLocks noChangeArrowheads="1"/>
          </p:cNvSpPr>
          <p:nvPr/>
        </p:nvSpPr>
        <p:spPr bwMode="auto">
          <a:xfrm>
            <a:off x="6372225" y="5229225"/>
            <a:ext cx="24479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sz="140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GB" altLang="en-US" sz="1400">
                <a:latin typeface="Times New Roman" pitchFamily="18" charset="0"/>
                <a:cs typeface="Times New Roman" pitchFamily="18" charset="0"/>
              </a:rPr>
              <a:t> measures the weight given to between-group variation, and is derived from the variances of </a:t>
            </a:r>
            <a:r>
              <a:rPr lang="en-GB" altLang="en-US" sz="1400" i="1">
                <a:latin typeface="Times New Roman" pitchFamily="18" charset="0"/>
              </a:rPr>
              <a:t>u</a:t>
            </a:r>
            <a:r>
              <a:rPr lang="en-GB" altLang="en-US" sz="1400" baseline="-25000">
                <a:latin typeface="Times New Roman" pitchFamily="18" charset="0"/>
              </a:rPr>
              <a:t>i</a:t>
            </a:r>
            <a:r>
              <a:rPr lang="en-GB" altLang="en-US" sz="1400">
                <a:latin typeface="Times New Roman" pitchFamily="18" charset="0"/>
              </a:rPr>
              <a:t> and </a:t>
            </a:r>
            <a:r>
              <a:rPr lang="el-GR" altLang="en-US" sz="1400">
                <a:latin typeface="Times New Roman" pitchFamily="18" charset="0"/>
                <a:cs typeface="Arial" charset="0"/>
              </a:rPr>
              <a:t>ε</a:t>
            </a:r>
            <a:r>
              <a:rPr lang="en-GB" altLang="en-US" sz="1400" baseline="-25000">
                <a:latin typeface="Times New Roman" pitchFamily="18" charset="0"/>
                <a:cs typeface="Arial" charset="0"/>
              </a:rPr>
              <a:t>i</a:t>
            </a:r>
            <a:endParaRPr lang="el-GR" altLang="en-US" sz="1400" baseline="-2500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1937</TotalTime>
  <Words>2432</Words>
  <Application>Microsoft Office PowerPoint</Application>
  <PresentationFormat>On-screen Show (4:3)</PresentationFormat>
  <Paragraphs>326</Paragraphs>
  <Slides>46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Wingdings</vt:lpstr>
      <vt:lpstr>Calibri</vt:lpstr>
      <vt:lpstr>Times New Roman</vt:lpstr>
      <vt:lpstr>ScalaSans-Regular</vt:lpstr>
      <vt:lpstr>Courier New</vt:lpstr>
      <vt:lpstr>Echo</vt:lpstr>
      <vt:lpstr>Microsoft Equation 3.0</vt:lpstr>
      <vt:lpstr>SC968 Panel data methods for sociologists Lecture 3</vt:lpstr>
      <vt:lpstr>Overview</vt:lpstr>
      <vt:lpstr>Between- and within-individual variation</vt:lpstr>
      <vt:lpstr>How to think about two sources of variation in panel data...</vt:lpstr>
      <vt:lpstr>xtsum in STATA</vt:lpstr>
      <vt:lpstr>xtsum in STATA</vt:lpstr>
      <vt:lpstr>More on xtsum….</vt:lpstr>
      <vt:lpstr>Types of variable</vt:lpstr>
      <vt:lpstr>Within and between estimators</vt:lpstr>
      <vt:lpstr>Individual heterogeneity: one reason to used fixed effects</vt:lpstr>
      <vt:lpstr>Unobserved heterogeneity</vt:lpstr>
      <vt:lpstr>Fixed effects (within estimator)</vt:lpstr>
      <vt:lpstr>Between estimator</vt:lpstr>
      <vt:lpstr>Random effects estimator</vt:lpstr>
      <vt:lpstr>Consistency versus efficiency.  Random effects clearly does worse here…..</vt:lpstr>
      <vt:lpstr>…. But arguably, random effects do a better job of getting close to the “true” coefficient here.</vt:lpstr>
      <vt:lpstr>Testing between FE and RE</vt:lpstr>
      <vt:lpstr>HOWEVER</vt:lpstr>
      <vt:lpstr>Estimating FE in STATA</vt:lpstr>
      <vt:lpstr>Between regression:</vt:lpstr>
      <vt:lpstr>Random effects regression</vt:lpstr>
      <vt:lpstr>And what about OLS?</vt:lpstr>
      <vt:lpstr>Comparing models</vt:lpstr>
      <vt:lpstr>Test whether pooling data is valid</vt:lpstr>
      <vt:lpstr>Thinking about the within and between estimators…..</vt:lpstr>
      <vt:lpstr>Examples</vt:lpstr>
      <vt:lpstr>FE and time-invariant variables</vt:lpstr>
      <vt:lpstr>Coefficients on time-invariant variables</vt:lpstr>
      <vt:lpstr>From previous slide…</vt:lpstr>
      <vt:lpstr>Improving specification</vt:lpstr>
      <vt:lpstr>Generate variables reflecting changes</vt:lpstr>
      <vt:lpstr>Fixed effects</vt:lpstr>
      <vt:lpstr>Random effects</vt:lpstr>
      <vt:lpstr>Collating the coefficients:</vt:lpstr>
      <vt:lpstr>Hausman test again</vt:lpstr>
      <vt:lpstr>Thinking about time</vt:lpstr>
      <vt:lpstr>Time variables insignificant here (as we would expect)</vt:lpstr>
      <vt:lpstr>Extending panel data models to discrete dependent variables</vt:lpstr>
      <vt:lpstr>Extension of logit and probit to panel data:</vt:lpstr>
      <vt:lpstr>Fixed effects estimates – xtlogit (clogit)</vt:lpstr>
      <vt:lpstr>Adding some more variables:</vt:lpstr>
      <vt:lpstr>Yes, we should separate men and women</vt:lpstr>
      <vt:lpstr>Back to random effects</vt:lpstr>
      <vt:lpstr>Testing between FE and RE</vt:lpstr>
      <vt:lpstr>Random effects probit</vt:lpstr>
      <vt:lpstr>Why aren’t the sets of coefficients more similar?</vt:lpstr>
    </vt:vector>
  </TitlesOfParts>
  <Company>ISER University of Essex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Maria Iacovou</dc:creator>
  <cp:lastModifiedBy>rrluthra</cp:lastModifiedBy>
  <cp:revision>169</cp:revision>
  <dcterms:created xsi:type="dcterms:W3CDTF">2008-08-26T11:00:47Z</dcterms:created>
  <dcterms:modified xsi:type="dcterms:W3CDTF">2014-01-27T14:04:19Z</dcterms:modified>
</cp:coreProperties>
</file>